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1387" y="360629"/>
            <a:ext cx="776122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387" y="25400"/>
            <a:ext cx="7761224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1482" y="1536753"/>
            <a:ext cx="7781035" cy="4297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ingfaq.net/2011/11/what-is-a-brand/" TargetMode="External"/><Relationship Id="rId2" Type="http://schemas.openxmlformats.org/officeDocument/2006/relationships/hyperlink" Target="http://marketingfaq.net/2011/11/what-is-marketin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775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971032"/>
            <a:ext cx="9144000" cy="887094"/>
            <a:chOff x="0" y="5971032"/>
            <a:chExt cx="9144000" cy="887094"/>
          </a:xfrm>
        </p:grpSpPr>
        <p:sp>
          <p:nvSpPr>
            <p:cNvPr id="4" name="object 4"/>
            <p:cNvSpPr/>
            <p:nvPr/>
          </p:nvSpPr>
          <p:spPr>
            <a:xfrm>
              <a:off x="0" y="5971032"/>
              <a:ext cx="9144000" cy="887094"/>
            </a:xfrm>
            <a:custGeom>
              <a:avLst/>
              <a:gdLst/>
              <a:ahLst/>
              <a:cxnLst/>
              <a:rect l="l" t="t" r="r" b="b"/>
              <a:pathLst>
                <a:path w="9144000" h="887095">
                  <a:moveTo>
                    <a:pt x="9144000" y="0"/>
                  </a:moveTo>
                  <a:lnTo>
                    <a:pt x="0" y="0"/>
                  </a:lnTo>
                  <a:lnTo>
                    <a:pt x="0" y="886968"/>
                  </a:lnTo>
                  <a:lnTo>
                    <a:pt x="9144000" y="88696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53328"/>
              <a:ext cx="2240280" cy="713740"/>
            </a:xfrm>
            <a:custGeom>
              <a:avLst/>
              <a:gdLst/>
              <a:ahLst/>
              <a:cxnLst/>
              <a:rect l="l" t="t" r="r" b="b"/>
              <a:pathLst>
                <a:path w="2240280" h="713740">
                  <a:moveTo>
                    <a:pt x="2240280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2240280" y="713232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DD8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9151" y="6044184"/>
              <a:ext cx="6784975" cy="713740"/>
            </a:xfrm>
            <a:custGeom>
              <a:avLst/>
              <a:gdLst/>
              <a:ahLst/>
              <a:cxnLst/>
              <a:rect l="l" t="t" r="r" b="b"/>
              <a:pathLst>
                <a:path w="6784975" h="713740">
                  <a:moveTo>
                    <a:pt x="6784848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6784848" y="713231"/>
                  </a:lnTo>
                  <a:lnTo>
                    <a:pt x="6784848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41194" y="5124094"/>
            <a:ext cx="3663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EBDDC3"/>
                </a:solidFill>
              </a:rPr>
              <a:t>PERCEPTION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513" y="2062098"/>
            <a:ext cx="4069067" cy="3957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7800" y="2167953"/>
            <a:ext cx="3581400" cy="3817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2400"/>
            <a:ext cx="4953000" cy="641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432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Subliminal</a:t>
            </a:r>
            <a:r>
              <a:rPr spc="-90" dirty="0"/>
              <a:t> </a:t>
            </a:r>
            <a:r>
              <a:rPr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978775" cy="2252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Message below the threshold level – below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  conscious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level.</a:t>
            </a:r>
            <a:endParaRPr sz="2900">
              <a:latin typeface="Arial"/>
              <a:cs typeface="Arial"/>
            </a:endParaRPr>
          </a:p>
          <a:p>
            <a:pPr marL="652780" marR="316865" lvl="1" indent="-274955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spc="-55" dirty="0">
                <a:latin typeface="Arial"/>
                <a:cs typeface="Arial"/>
              </a:rPr>
              <a:t>Takes </a:t>
            </a:r>
            <a:r>
              <a:rPr sz="2600" dirty="0">
                <a:latin typeface="Arial"/>
                <a:cs typeface="Arial"/>
              </a:rPr>
              <a:t>place in movies – Motorola Mobile </a:t>
            </a:r>
            <a:r>
              <a:rPr sz="2600" spc="-110" dirty="0">
                <a:latin typeface="Arial"/>
                <a:cs typeface="Arial"/>
              </a:rPr>
              <a:t>Phone  </a:t>
            </a:r>
            <a:r>
              <a:rPr sz="2600" dirty="0">
                <a:latin typeface="Arial"/>
                <a:cs typeface="Arial"/>
              </a:rPr>
              <a:t>with Kamalahassan in </a:t>
            </a:r>
            <a:r>
              <a:rPr sz="2600" spc="-15" dirty="0">
                <a:latin typeface="Arial"/>
                <a:cs typeface="Arial"/>
              </a:rPr>
              <a:t>Vettaiyadu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Velaiyadu.</a:t>
            </a:r>
            <a:endParaRPr sz="26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MRF </a:t>
            </a:r>
            <a:r>
              <a:rPr sz="2600" spc="-20" dirty="0">
                <a:latin typeface="Arial"/>
                <a:cs typeface="Arial"/>
              </a:rPr>
              <a:t>Tiers </a:t>
            </a:r>
            <a:r>
              <a:rPr sz="2600" dirty="0">
                <a:latin typeface="Arial"/>
                <a:cs typeface="Arial"/>
              </a:rPr>
              <a:t>in Indian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Movie.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8077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Elements of</a:t>
            </a:r>
            <a:r>
              <a:rPr spc="-70" dirty="0"/>
              <a:t> </a:t>
            </a:r>
            <a:r>
              <a:rPr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4378960" cy="16186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Perceptual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Selection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Perceptual</a:t>
            </a:r>
            <a:r>
              <a:rPr sz="2900" spc="-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Organization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Perceptual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Interpretation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1542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Perceptual</a:t>
            </a:r>
            <a:r>
              <a:rPr spc="-75" dirty="0"/>
              <a:t> </a:t>
            </a:r>
            <a:r>
              <a:rPr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6891"/>
            <a:ext cx="7964170" cy="50653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8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Stimuli </a:t>
            </a:r>
            <a:r>
              <a:rPr sz="2700" dirty="0">
                <a:latin typeface="Arial"/>
                <a:cs typeface="Arial"/>
              </a:rPr>
              <a:t>get selected </a:t>
            </a:r>
            <a:r>
              <a:rPr sz="2700" spc="-5" dirty="0">
                <a:latin typeface="Arial"/>
                <a:cs typeface="Arial"/>
              </a:rPr>
              <a:t>on </a:t>
            </a:r>
            <a:r>
              <a:rPr sz="2700" dirty="0">
                <a:latin typeface="Arial"/>
                <a:cs typeface="Arial"/>
              </a:rPr>
              <a:t>two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factors:-</a:t>
            </a:r>
            <a:endParaRPr sz="27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spc="-5" dirty="0">
                <a:latin typeface="Arial"/>
                <a:cs typeface="Arial"/>
              </a:rPr>
              <a:t>Consumers previous experience </a:t>
            </a:r>
            <a:r>
              <a:rPr sz="2400" spc="-10" dirty="0">
                <a:latin typeface="Arial"/>
                <a:cs typeface="Arial"/>
              </a:rPr>
              <a:t>affects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their</a:t>
            </a:r>
            <a:endParaRPr sz="2400">
              <a:latin typeface="Arial"/>
              <a:cs typeface="Arial"/>
            </a:endParaRPr>
          </a:p>
          <a:p>
            <a:pPr marL="6527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expectation</a:t>
            </a:r>
            <a:endParaRPr sz="24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spc="-5" dirty="0">
                <a:latin typeface="Arial"/>
                <a:cs typeface="Arial"/>
              </a:rPr>
              <a:t>Motives </a:t>
            </a:r>
            <a:r>
              <a:rPr sz="2400" dirty="0">
                <a:latin typeface="Arial"/>
                <a:cs typeface="Arial"/>
              </a:rPr>
              <a:t>at 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3B6D2"/>
              </a:buClr>
              <a:buFont typeface="Arial"/>
              <a:buChar char=""/>
            </a:pPr>
            <a:endParaRPr sz="3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1) </a:t>
            </a:r>
            <a:r>
              <a:rPr sz="2700" spc="-5" dirty="0">
                <a:latin typeface="Arial"/>
                <a:cs typeface="Arial"/>
              </a:rPr>
              <a:t>Nature </a:t>
            </a:r>
            <a:r>
              <a:rPr sz="2700" dirty="0">
                <a:latin typeface="Arial"/>
                <a:cs typeface="Arial"/>
              </a:rPr>
              <a:t>of the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stimulus</a:t>
            </a:r>
            <a:endParaRPr sz="2700">
              <a:latin typeface="Arial"/>
              <a:cs typeface="Arial"/>
            </a:endParaRPr>
          </a:p>
          <a:p>
            <a:pPr marL="652780" marR="5080" lvl="1" indent="-274955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spc="-5" dirty="0">
                <a:latin typeface="Arial"/>
                <a:cs typeface="Arial"/>
              </a:rPr>
              <a:t>Nature of the product, physical </a:t>
            </a:r>
            <a:r>
              <a:rPr sz="2400" dirty="0">
                <a:latin typeface="Arial"/>
                <a:cs typeface="Arial"/>
              </a:rPr>
              <a:t>attributes,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package  </a:t>
            </a:r>
            <a:r>
              <a:rPr sz="2400" spc="-5" dirty="0">
                <a:latin typeface="Arial"/>
                <a:cs typeface="Arial"/>
              </a:rPr>
              <a:t>design, brand name and advertisements (includes  </a:t>
            </a:r>
            <a:r>
              <a:rPr sz="2400" spc="-40" dirty="0">
                <a:latin typeface="Arial"/>
                <a:cs typeface="Arial"/>
              </a:rPr>
              <a:t>copy, </a:t>
            </a:r>
            <a:r>
              <a:rPr sz="2400" spc="-5" dirty="0">
                <a:latin typeface="Arial"/>
                <a:cs typeface="Arial"/>
              </a:rPr>
              <a:t>choice and </a:t>
            </a:r>
            <a:r>
              <a:rPr sz="2400" dirty="0">
                <a:latin typeface="Arial"/>
                <a:cs typeface="Arial"/>
              </a:rPr>
              <a:t>sex of the </a:t>
            </a:r>
            <a:r>
              <a:rPr sz="2400" spc="-5" dirty="0">
                <a:latin typeface="Arial"/>
                <a:cs typeface="Arial"/>
              </a:rPr>
              <a:t>model, positioning, size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10" dirty="0">
                <a:latin typeface="Arial"/>
                <a:cs typeface="Arial"/>
              </a:rPr>
              <a:t>ad)</a:t>
            </a:r>
            <a:endParaRPr sz="2400">
              <a:latin typeface="Arial"/>
              <a:cs typeface="Arial"/>
            </a:endParaRPr>
          </a:p>
          <a:p>
            <a:pPr marL="652780" marR="793750" lvl="1" indent="-274955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spc="-5" dirty="0">
                <a:latin typeface="Arial"/>
                <a:cs typeface="Arial"/>
              </a:rPr>
              <a:t>CONTRAST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Difference </a:t>
            </a:r>
            <a:r>
              <a:rPr sz="2400" dirty="0">
                <a:latin typeface="Arial"/>
                <a:cs typeface="Arial"/>
              </a:rPr>
              <a:t>creates more </a:t>
            </a:r>
            <a:r>
              <a:rPr sz="2400" spc="-65" dirty="0">
                <a:latin typeface="Arial"/>
                <a:cs typeface="Arial"/>
              </a:rPr>
              <a:t>attention  </a:t>
            </a:r>
            <a:r>
              <a:rPr sz="2400" spc="-5" dirty="0">
                <a:latin typeface="Arial"/>
                <a:cs typeface="Arial"/>
              </a:rPr>
              <a:t>towards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ad.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1536851"/>
            <a:ext cx="7881620" cy="499999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64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2)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Expectations:-</a:t>
            </a:r>
            <a:endParaRPr sz="2700">
              <a:latin typeface="Arial"/>
              <a:cs typeface="Arial"/>
            </a:endParaRPr>
          </a:p>
          <a:p>
            <a:pPr marL="652780" marR="5080" lvl="1" indent="-274955">
              <a:lnSpc>
                <a:spcPts val="2590"/>
              </a:lnSpc>
              <a:spcBef>
                <a:spcPts val="65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spc="-5" dirty="0">
                <a:latin typeface="Arial"/>
                <a:cs typeface="Arial"/>
              </a:rPr>
              <a:t>People </a:t>
            </a:r>
            <a:r>
              <a:rPr sz="2400" dirty="0">
                <a:latin typeface="Arial"/>
                <a:cs typeface="Arial"/>
              </a:rPr>
              <a:t>see </a:t>
            </a:r>
            <a:r>
              <a:rPr sz="2400" spc="-5" dirty="0">
                <a:latin typeface="Arial"/>
                <a:cs typeface="Arial"/>
              </a:rPr>
              <a:t>what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want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see, based </a:t>
            </a:r>
            <a:r>
              <a:rPr sz="2400" dirty="0">
                <a:latin typeface="Arial"/>
                <a:cs typeface="Arial"/>
              </a:rPr>
              <a:t>on </a:t>
            </a:r>
            <a:r>
              <a:rPr sz="2400" spc="-70" dirty="0">
                <a:latin typeface="Arial"/>
                <a:cs typeface="Arial"/>
              </a:rPr>
              <a:t>previous  </a:t>
            </a:r>
            <a:r>
              <a:rPr sz="2400" spc="-5" dirty="0">
                <a:latin typeface="Arial"/>
                <a:cs typeface="Arial"/>
              </a:rPr>
              <a:t>experience, familiarity and preconditioned </a:t>
            </a:r>
            <a:r>
              <a:rPr sz="2400" dirty="0">
                <a:latin typeface="Arial"/>
                <a:cs typeface="Arial"/>
              </a:rPr>
              <a:t>set </a:t>
            </a:r>
            <a:r>
              <a:rPr sz="2400" spc="-5" dirty="0">
                <a:latin typeface="Arial"/>
                <a:cs typeface="Arial"/>
              </a:rPr>
              <a:t>of  expectations.</a:t>
            </a:r>
            <a:endParaRPr sz="2400">
              <a:latin typeface="Arial"/>
              <a:cs typeface="Arial"/>
            </a:endParaRPr>
          </a:p>
          <a:p>
            <a:pPr marL="652780" marR="750570" lvl="1" indent="-274955">
              <a:lnSpc>
                <a:spcPts val="2590"/>
              </a:lnSpc>
              <a:spcBef>
                <a:spcPts val="60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dirty="0">
                <a:latin typeface="Arial"/>
                <a:cs typeface="Arial"/>
              </a:rPr>
              <a:t>Marketers </a:t>
            </a:r>
            <a:r>
              <a:rPr sz="2400" spc="-5" dirty="0">
                <a:latin typeface="Arial"/>
                <a:cs typeface="Arial"/>
              </a:rPr>
              <a:t>believed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high degree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65" dirty="0">
                <a:latin typeface="Arial"/>
                <a:cs typeface="Arial"/>
              </a:rPr>
              <a:t>sexuality  </a:t>
            </a:r>
            <a:r>
              <a:rPr sz="2400" dirty="0">
                <a:latin typeface="Arial"/>
                <a:cs typeface="Arial"/>
              </a:rPr>
              <a:t>creates </a:t>
            </a:r>
            <a:r>
              <a:rPr sz="2400" spc="-5" dirty="0">
                <a:latin typeface="Arial"/>
                <a:cs typeface="Arial"/>
              </a:rPr>
              <a:t>more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attention.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3B6D2"/>
              </a:buClr>
              <a:buFont typeface="Arial"/>
              <a:buChar char=""/>
            </a:pPr>
            <a:endParaRPr sz="3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3)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Motives</a:t>
            </a:r>
            <a:endParaRPr sz="2700">
              <a:latin typeface="Arial"/>
              <a:cs typeface="Arial"/>
            </a:endParaRPr>
          </a:p>
          <a:p>
            <a:pPr marL="652780" marR="624205" lvl="1" indent="-274955">
              <a:lnSpc>
                <a:spcPct val="90000"/>
              </a:lnSpc>
              <a:spcBef>
                <a:spcPts val="610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spc="-5" dirty="0">
                <a:latin typeface="Arial"/>
                <a:cs typeface="Arial"/>
              </a:rPr>
              <a:t>People perceive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things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need and want </a:t>
            </a:r>
            <a:r>
              <a:rPr sz="2400" spc="-490" dirty="0">
                <a:latin typeface="Arial"/>
                <a:cs typeface="Arial"/>
              </a:rPr>
              <a:t>–  </a:t>
            </a:r>
            <a:r>
              <a:rPr sz="2400" spc="-5" dirty="0">
                <a:latin typeface="Arial"/>
                <a:cs typeface="Arial"/>
              </a:rPr>
              <a:t>Stronger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need </a:t>
            </a:r>
            <a:r>
              <a:rPr sz="2400" dirty="0">
                <a:latin typeface="Arial"/>
                <a:cs typeface="Arial"/>
              </a:rPr>
              <a:t>– Greater </a:t>
            </a:r>
            <a:r>
              <a:rPr sz="2400" spc="-5" dirty="0">
                <a:latin typeface="Arial"/>
                <a:cs typeface="Arial"/>
              </a:rPr>
              <a:t>tendency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ignore  unrelated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things.</a:t>
            </a:r>
            <a:endParaRPr sz="2400">
              <a:latin typeface="Arial"/>
              <a:cs typeface="Arial"/>
            </a:endParaRPr>
          </a:p>
          <a:p>
            <a:pPr marL="652780" marR="272415" lvl="1" indent="-274955">
              <a:lnSpc>
                <a:spcPts val="2590"/>
              </a:lnSpc>
              <a:spcBef>
                <a:spcPts val="640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spc="-5" dirty="0">
                <a:latin typeface="Arial"/>
                <a:cs typeface="Arial"/>
              </a:rPr>
              <a:t>People who are obese see ads related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gyms </a:t>
            </a:r>
            <a:r>
              <a:rPr sz="2400" spc="-18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diet.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68948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SELECTIVE</a:t>
            </a:r>
            <a:r>
              <a:rPr spc="-50" dirty="0"/>
              <a:t> </a:t>
            </a:r>
            <a:r>
              <a:rPr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4983"/>
            <a:ext cx="7813675" cy="46990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900" dirty="0">
                <a:latin typeface="Arial"/>
                <a:cs typeface="Arial"/>
              </a:rPr>
              <a:t>Example: Airtel Super</a:t>
            </a:r>
            <a:r>
              <a:rPr sz="2900" spc="-254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Singer.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Selective</a:t>
            </a:r>
            <a:r>
              <a:rPr sz="29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exposure:-</a:t>
            </a:r>
            <a:endParaRPr sz="2900">
              <a:latin typeface="Arial"/>
              <a:cs typeface="Arial"/>
            </a:endParaRPr>
          </a:p>
          <a:p>
            <a:pPr marL="652780" marR="20955" lvl="1" indent="-274955">
              <a:lnSpc>
                <a:spcPts val="2810"/>
              </a:lnSpc>
              <a:spcBef>
                <a:spcPts val="655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People look </a:t>
            </a:r>
            <a:r>
              <a:rPr sz="2600" spc="-5" dirty="0">
                <a:latin typeface="Arial"/>
                <a:cs typeface="Arial"/>
              </a:rPr>
              <a:t>for </a:t>
            </a:r>
            <a:r>
              <a:rPr sz="2600" dirty="0">
                <a:latin typeface="Arial"/>
                <a:cs typeface="Arial"/>
              </a:rPr>
              <a:t>pleasant and sympathetic  messages and avoid painful or threatening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ones.</a:t>
            </a:r>
            <a:endParaRPr sz="2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Selective</a:t>
            </a:r>
            <a:r>
              <a:rPr sz="29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attention:-</a:t>
            </a:r>
            <a:endParaRPr sz="29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29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People look </a:t>
            </a:r>
            <a:r>
              <a:rPr sz="2600" spc="-5" dirty="0">
                <a:latin typeface="Arial"/>
                <a:cs typeface="Arial"/>
              </a:rPr>
              <a:t>into </a:t>
            </a:r>
            <a:r>
              <a:rPr sz="2600" dirty="0">
                <a:latin typeface="Arial"/>
                <a:cs typeface="Arial"/>
              </a:rPr>
              <a:t>ads which will satisfy their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need.</a:t>
            </a:r>
            <a:endParaRPr sz="2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4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Perceptual</a:t>
            </a:r>
            <a:r>
              <a:rPr sz="29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Defense:-</a:t>
            </a:r>
            <a:endParaRPr sz="2900">
              <a:latin typeface="Arial"/>
              <a:cs typeface="Arial"/>
            </a:endParaRPr>
          </a:p>
          <a:p>
            <a:pPr marL="652780" lvl="1" indent="-275590">
              <a:lnSpc>
                <a:spcPts val="2965"/>
              </a:lnSpc>
              <a:spcBef>
                <a:spcPts val="30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People avoid psychologically threatening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ones.</a:t>
            </a:r>
            <a:endParaRPr sz="2600">
              <a:latin typeface="Arial"/>
              <a:cs typeface="Arial"/>
            </a:endParaRPr>
          </a:p>
          <a:p>
            <a:pPr marL="652780" marR="577215">
              <a:lnSpc>
                <a:spcPct val="90000"/>
              </a:lnSpc>
              <a:spcBef>
                <a:spcPts val="155"/>
              </a:spcBef>
            </a:pPr>
            <a:r>
              <a:rPr sz="2600" dirty="0">
                <a:latin typeface="Arial"/>
                <a:cs typeface="Arial"/>
              </a:rPr>
              <a:t>Hence constantly change the ad nature. [  Smoking – warning with words, and now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 images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]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1536802"/>
            <a:ext cx="6710045" cy="10287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8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Perceptual</a:t>
            </a:r>
            <a:r>
              <a:rPr sz="29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Blocking:-</a:t>
            </a:r>
            <a:endParaRPr sz="2900">
              <a:latin typeface="Arial"/>
              <a:cs typeface="Arial"/>
            </a:endParaRPr>
          </a:p>
          <a:p>
            <a:pPr marL="377825">
              <a:lnSpc>
                <a:spcPct val="100000"/>
              </a:lnSpc>
              <a:spcBef>
                <a:spcPts val="615"/>
              </a:spcBef>
            </a:pPr>
            <a:r>
              <a:rPr sz="1800" spc="365" dirty="0">
                <a:solidFill>
                  <a:srgbClr val="93B6D2"/>
                </a:solidFill>
                <a:latin typeface="Arial"/>
                <a:cs typeface="Arial"/>
              </a:rPr>
              <a:t> </a:t>
            </a:r>
            <a:r>
              <a:rPr sz="2600" dirty="0">
                <a:latin typeface="Arial"/>
                <a:cs typeface="Arial"/>
              </a:rPr>
              <a:t>People block stimuli which is</a:t>
            </a:r>
            <a:r>
              <a:rPr sz="2600" spc="-37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bombarded.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6024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Perceptual</a:t>
            </a:r>
            <a:r>
              <a:rPr spc="-75" dirty="0"/>
              <a:t> </a:t>
            </a:r>
            <a:r>
              <a:rPr dirty="0"/>
              <a:t>Organization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5951855" cy="25057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People see everything as a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whole.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Gestalt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Psychology</a:t>
            </a:r>
            <a:endParaRPr sz="29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Figure and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Ground</a:t>
            </a:r>
            <a:endParaRPr sz="26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Grouping</a:t>
            </a:r>
            <a:endParaRPr sz="26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Closure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340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Today’s</a:t>
            </a:r>
            <a:r>
              <a:rPr spc="-80" dirty="0"/>
              <a:t> </a:t>
            </a:r>
            <a:r>
              <a:rPr dirty="0"/>
              <a:t>class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4236720" cy="32111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Comparison of</a:t>
            </a:r>
            <a:r>
              <a:rPr sz="2900" spc="-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Marks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Dynamics of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Perception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Elements of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Perception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Consumer</a:t>
            </a:r>
            <a:r>
              <a:rPr sz="2900" spc="-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Imagery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Positioning of</a:t>
            </a:r>
            <a:r>
              <a:rPr sz="2900" spc="-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products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Perceived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risk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8409"/>
            <a:ext cx="9144000" cy="5609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717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Figure and</a:t>
            </a:r>
            <a:r>
              <a:rPr spc="-65" dirty="0"/>
              <a:t> </a:t>
            </a:r>
            <a:r>
              <a:rPr spc="-5" dirty="0"/>
              <a:t>Ground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7884"/>
            <a:ext cx="671575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Figure and Ground in Product  Placement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249680" y="1752600"/>
            <a:ext cx="7741920" cy="4857750"/>
            <a:chOff x="1249680" y="1752600"/>
            <a:chExt cx="7741920" cy="4857750"/>
          </a:xfrm>
        </p:grpSpPr>
        <p:sp>
          <p:nvSpPr>
            <p:cNvPr id="4" name="object 4"/>
            <p:cNvSpPr/>
            <p:nvPr/>
          </p:nvSpPr>
          <p:spPr>
            <a:xfrm>
              <a:off x="1905000" y="1752600"/>
              <a:ext cx="7086600" cy="4857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9680" y="3259836"/>
              <a:ext cx="1019556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9812" y="3268852"/>
              <a:ext cx="843915" cy="617855"/>
            </a:xfrm>
            <a:custGeom>
              <a:avLst/>
              <a:gdLst/>
              <a:ahLst/>
              <a:cxnLst/>
              <a:rect l="l" t="t" r="r" b="b"/>
              <a:pathLst>
                <a:path w="843914" h="617854">
                  <a:moveTo>
                    <a:pt x="736473" y="587375"/>
                  </a:moveTo>
                  <a:lnTo>
                    <a:pt x="731774" y="591185"/>
                  </a:lnTo>
                  <a:lnTo>
                    <a:pt x="730757" y="601599"/>
                  </a:lnTo>
                  <a:lnTo>
                    <a:pt x="734568" y="606298"/>
                  </a:lnTo>
                  <a:lnTo>
                    <a:pt x="843788" y="617347"/>
                  </a:lnTo>
                  <a:lnTo>
                    <a:pt x="842280" y="613918"/>
                  </a:lnTo>
                  <a:lnTo>
                    <a:pt x="822960" y="613918"/>
                  </a:lnTo>
                  <a:lnTo>
                    <a:pt x="794517" y="593235"/>
                  </a:lnTo>
                  <a:lnTo>
                    <a:pt x="736473" y="587375"/>
                  </a:lnTo>
                  <a:close/>
                </a:path>
                <a:path w="843914" h="617854">
                  <a:moveTo>
                    <a:pt x="794517" y="593235"/>
                  </a:moveTo>
                  <a:lnTo>
                    <a:pt x="822960" y="613918"/>
                  </a:lnTo>
                  <a:lnTo>
                    <a:pt x="825730" y="610108"/>
                  </a:lnTo>
                  <a:lnTo>
                    <a:pt x="819785" y="610108"/>
                  </a:lnTo>
                  <a:lnTo>
                    <a:pt x="813214" y="595129"/>
                  </a:lnTo>
                  <a:lnTo>
                    <a:pt x="794517" y="593235"/>
                  </a:lnTo>
                  <a:close/>
                </a:path>
                <a:path w="843914" h="617854">
                  <a:moveTo>
                    <a:pt x="794004" y="514604"/>
                  </a:moveTo>
                  <a:lnTo>
                    <a:pt x="784351" y="518922"/>
                  </a:lnTo>
                  <a:lnTo>
                    <a:pt x="782193" y="524510"/>
                  </a:lnTo>
                  <a:lnTo>
                    <a:pt x="784351" y="529336"/>
                  </a:lnTo>
                  <a:lnTo>
                    <a:pt x="805615" y="577807"/>
                  </a:lnTo>
                  <a:lnTo>
                    <a:pt x="834136" y="598551"/>
                  </a:lnTo>
                  <a:lnTo>
                    <a:pt x="822960" y="613918"/>
                  </a:lnTo>
                  <a:lnTo>
                    <a:pt x="842280" y="613918"/>
                  </a:lnTo>
                  <a:lnTo>
                    <a:pt x="801751" y="521716"/>
                  </a:lnTo>
                  <a:lnTo>
                    <a:pt x="799719" y="516890"/>
                  </a:lnTo>
                  <a:lnTo>
                    <a:pt x="794004" y="514604"/>
                  </a:lnTo>
                  <a:close/>
                </a:path>
                <a:path w="843914" h="617854">
                  <a:moveTo>
                    <a:pt x="813214" y="595129"/>
                  </a:moveTo>
                  <a:lnTo>
                    <a:pt x="819785" y="610108"/>
                  </a:lnTo>
                  <a:lnTo>
                    <a:pt x="829437" y="596773"/>
                  </a:lnTo>
                  <a:lnTo>
                    <a:pt x="813214" y="595129"/>
                  </a:lnTo>
                  <a:close/>
                </a:path>
                <a:path w="843914" h="617854">
                  <a:moveTo>
                    <a:pt x="805615" y="577807"/>
                  </a:moveTo>
                  <a:lnTo>
                    <a:pt x="813214" y="595129"/>
                  </a:lnTo>
                  <a:lnTo>
                    <a:pt x="829437" y="596773"/>
                  </a:lnTo>
                  <a:lnTo>
                    <a:pt x="819785" y="610108"/>
                  </a:lnTo>
                  <a:lnTo>
                    <a:pt x="825730" y="610108"/>
                  </a:lnTo>
                  <a:lnTo>
                    <a:pt x="834136" y="598551"/>
                  </a:lnTo>
                  <a:lnTo>
                    <a:pt x="805615" y="577807"/>
                  </a:lnTo>
                  <a:close/>
                </a:path>
                <a:path w="843914" h="617854">
                  <a:moveTo>
                    <a:pt x="11175" y="0"/>
                  </a:moveTo>
                  <a:lnTo>
                    <a:pt x="0" y="15494"/>
                  </a:lnTo>
                  <a:lnTo>
                    <a:pt x="794517" y="593235"/>
                  </a:lnTo>
                  <a:lnTo>
                    <a:pt x="813214" y="595129"/>
                  </a:lnTo>
                  <a:lnTo>
                    <a:pt x="805615" y="577807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2694559"/>
            <a:ext cx="15728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You </a:t>
            </a:r>
            <a:r>
              <a:rPr sz="1800" spc="-15" dirty="0">
                <a:latin typeface="Arial"/>
                <a:cs typeface="Arial"/>
              </a:rPr>
              <a:t>will  </a:t>
            </a:r>
            <a:r>
              <a:rPr sz="1800" spc="-5" dirty="0">
                <a:latin typeface="Arial"/>
                <a:cs typeface="Arial"/>
              </a:rPr>
              <a:t>certainly notice  Coke kept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717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Figure and</a:t>
            </a:r>
            <a:r>
              <a:rPr spc="-65" dirty="0"/>
              <a:t> </a:t>
            </a:r>
            <a:r>
              <a:rPr spc="-5" dirty="0"/>
              <a:t>Ground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133600"/>
            <a:ext cx="42672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5539" y="1676400"/>
            <a:ext cx="3880254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24000"/>
            <a:ext cx="8085963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2326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Grou</a:t>
            </a:r>
            <a:r>
              <a:rPr spc="-15" dirty="0"/>
              <a:t>p</a:t>
            </a:r>
            <a:r>
              <a:rPr dirty="0"/>
              <a:t>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1953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Closure</a:t>
            </a:r>
          </a:p>
        </p:txBody>
      </p:sp>
      <p:sp>
        <p:nvSpPr>
          <p:cNvPr id="3" name="object 3"/>
          <p:cNvSpPr/>
          <p:nvPr/>
        </p:nvSpPr>
        <p:spPr>
          <a:xfrm>
            <a:off x="399288" y="1697735"/>
            <a:ext cx="3925824" cy="4681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05391" y="2396489"/>
            <a:ext cx="310255" cy="582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0910" y="4162287"/>
            <a:ext cx="3285409" cy="1325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25400"/>
            <a:ext cx="482473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PERCEPTUAL  INTERPRE</a:t>
            </a:r>
            <a:r>
              <a:rPr spc="-330" dirty="0"/>
              <a:t>T</a:t>
            </a:r>
            <a:r>
              <a:rPr spc="-325" dirty="0"/>
              <a:t>A</a:t>
            </a:r>
            <a:r>
              <a:rPr dirty="0"/>
              <a:t>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42265" indent="-320040">
              <a:lnSpc>
                <a:spcPct val="100000"/>
              </a:lnSpc>
              <a:spcBef>
                <a:spcPts val="43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42900" algn="l"/>
              </a:tabLst>
            </a:pPr>
            <a:r>
              <a:rPr dirty="0"/>
              <a:t>Stimulus are often highly ambiguous or</a:t>
            </a:r>
            <a:r>
              <a:rPr spc="-180" dirty="0"/>
              <a:t> </a:t>
            </a:r>
            <a:r>
              <a:rPr dirty="0"/>
              <a:t>weak.</a:t>
            </a:r>
          </a:p>
          <a:p>
            <a:pPr marL="662305" lvl="1" indent="-275590">
              <a:lnSpc>
                <a:spcPct val="100000"/>
              </a:lnSpc>
              <a:spcBef>
                <a:spcPts val="305"/>
              </a:spcBef>
              <a:buClr>
                <a:srgbClr val="93B6D2"/>
              </a:buClr>
              <a:buSzPct val="69230"/>
              <a:buChar char=""/>
              <a:tabLst>
                <a:tab pos="663575" algn="l"/>
              </a:tabLst>
            </a:pPr>
            <a:r>
              <a:rPr sz="2600" spc="-15" dirty="0">
                <a:latin typeface="Arial"/>
                <a:cs typeface="Arial"/>
              </a:rPr>
              <a:t>Washing </a:t>
            </a:r>
            <a:r>
              <a:rPr sz="2600" dirty="0">
                <a:latin typeface="Arial"/>
                <a:cs typeface="Arial"/>
              </a:rPr>
              <a:t>Machine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Story.</a:t>
            </a:r>
            <a:endParaRPr sz="2600">
              <a:latin typeface="Arial"/>
              <a:cs typeface="Arial"/>
            </a:endParaRPr>
          </a:p>
          <a:p>
            <a:pPr marL="662305" lvl="1" indent="-275590">
              <a:lnSpc>
                <a:spcPct val="100000"/>
              </a:lnSpc>
              <a:spcBef>
                <a:spcPts val="290"/>
              </a:spcBef>
              <a:buClr>
                <a:srgbClr val="93B6D2"/>
              </a:buClr>
              <a:buSzPct val="69230"/>
              <a:buChar char=""/>
              <a:tabLst>
                <a:tab pos="663575" algn="l"/>
              </a:tabLst>
            </a:pPr>
            <a:r>
              <a:rPr sz="2600" dirty="0">
                <a:latin typeface="Arial"/>
                <a:cs typeface="Arial"/>
              </a:rPr>
              <a:t>Projective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techniques</a:t>
            </a:r>
            <a:endParaRPr sz="2600">
              <a:latin typeface="Arial"/>
              <a:cs typeface="Arial"/>
            </a:endParaRPr>
          </a:p>
          <a:p>
            <a:pPr marL="9525" lvl="1">
              <a:lnSpc>
                <a:spcPct val="100000"/>
              </a:lnSpc>
              <a:spcBef>
                <a:spcPts val="35"/>
              </a:spcBef>
              <a:buClr>
                <a:srgbClr val="93B6D2"/>
              </a:buClr>
              <a:buFont typeface="Arial"/>
              <a:buChar char=""/>
            </a:pPr>
            <a:endParaRPr sz="3600"/>
          </a:p>
          <a:p>
            <a:pPr marL="34226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42900" algn="l"/>
              </a:tabLst>
            </a:pPr>
            <a:r>
              <a:rPr dirty="0"/>
              <a:t>Stereotypes</a:t>
            </a:r>
          </a:p>
          <a:p>
            <a:pPr marL="342265" indent="-320040">
              <a:lnSpc>
                <a:spcPct val="100000"/>
              </a:lnSpc>
              <a:spcBef>
                <a:spcPts val="3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42900" algn="l"/>
              </a:tabLst>
            </a:pPr>
            <a:r>
              <a:rPr dirty="0"/>
              <a:t>Physical</a:t>
            </a:r>
            <a:r>
              <a:rPr spc="-200" dirty="0"/>
              <a:t> </a:t>
            </a:r>
            <a:r>
              <a:rPr dirty="0"/>
              <a:t>Appearances</a:t>
            </a:r>
          </a:p>
          <a:p>
            <a:pPr marL="342265" indent="-320040">
              <a:lnSpc>
                <a:spcPct val="100000"/>
              </a:lnSpc>
              <a:spcBef>
                <a:spcPts val="34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42900" algn="l"/>
              </a:tabLst>
            </a:pPr>
            <a:r>
              <a:rPr dirty="0"/>
              <a:t>Descriptive</a:t>
            </a:r>
            <a:r>
              <a:rPr spc="-45" dirty="0"/>
              <a:t> </a:t>
            </a:r>
            <a:r>
              <a:rPr dirty="0"/>
              <a:t>terms</a:t>
            </a:r>
          </a:p>
          <a:p>
            <a:pPr marL="342265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42900" algn="l"/>
              </a:tabLst>
            </a:pPr>
            <a:r>
              <a:rPr dirty="0"/>
              <a:t>First</a:t>
            </a:r>
            <a:r>
              <a:rPr spc="-50" dirty="0"/>
              <a:t> </a:t>
            </a:r>
            <a:r>
              <a:rPr dirty="0"/>
              <a:t>Impression</a:t>
            </a:r>
          </a:p>
          <a:p>
            <a:pPr marL="342265" indent="-320040">
              <a:lnSpc>
                <a:spcPct val="100000"/>
              </a:lnSpc>
              <a:spcBef>
                <a:spcPts val="35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42900" algn="l"/>
              </a:tabLst>
            </a:pPr>
            <a:r>
              <a:rPr dirty="0"/>
              <a:t>Halo</a:t>
            </a:r>
            <a:r>
              <a:rPr spc="-25" dirty="0"/>
              <a:t> </a:t>
            </a:r>
            <a:r>
              <a:rPr spc="-10" dirty="0"/>
              <a:t>Effect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0118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Stereotypes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147" y="1624330"/>
            <a:ext cx="7336155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sz="2600" dirty="0">
                <a:latin typeface="Arial"/>
                <a:cs typeface="Arial"/>
              </a:rPr>
              <a:t>People carrying biased pictures in their minds </a:t>
            </a:r>
            <a:r>
              <a:rPr sz="2600" spc="-280" dirty="0">
                <a:latin typeface="Arial"/>
                <a:cs typeface="Arial"/>
              </a:rPr>
              <a:t>of  </a:t>
            </a:r>
            <a:r>
              <a:rPr sz="2600" dirty="0">
                <a:latin typeface="Arial"/>
                <a:cs typeface="Arial"/>
              </a:rPr>
              <a:t>the meanings of various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stimuli.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sz="2600" dirty="0">
                <a:latin typeface="Arial"/>
                <a:cs typeface="Arial"/>
              </a:rPr>
              <a:t>People hold meaning related to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stimuli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sz="2600" dirty="0">
                <a:latin typeface="Arial"/>
                <a:cs typeface="Arial"/>
              </a:rPr>
              <a:t>Stereotypes influence how stimuli are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perceived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sz="2600" dirty="0">
                <a:latin typeface="Arial"/>
                <a:cs typeface="Arial"/>
              </a:rPr>
              <a:t>Bias in United Colors of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Benetton.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760" y="1524000"/>
            <a:ext cx="7604252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743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Problematic Ad of</a:t>
            </a:r>
            <a:r>
              <a:rPr spc="-325" dirty="0"/>
              <a:t> </a:t>
            </a:r>
            <a:r>
              <a:rPr dirty="0"/>
              <a:t>UCB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524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Physical</a:t>
            </a:r>
            <a:r>
              <a:rPr spc="-345" dirty="0"/>
              <a:t> </a:t>
            </a:r>
            <a:r>
              <a:rPr dirty="0"/>
              <a:t>Appearances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147" y="1548732"/>
            <a:ext cx="7247890" cy="31991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sz="2600" dirty="0">
                <a:latin typeface="Arial"/>
                <a:cs typeface="Arial"/>
              </a:rPr>
              <a:t>People associate quality with people in the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ads.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sz="2600" dirty="0">
                <a:latin typeface="Arial"/>
                <a:cs typeface="Arial"/>
              </a:rPr>
              <a:t>Attractive models have positive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influence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sz="2600" dirty="0">
                <a:latin typeface="Arial"/>
                <a:cs typeface="Arial"/>
              </a:rPr>
              <a:t>Colors of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juices.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sz="2600" dirty="0">
                <a:latin typeface="Arial"/>
                <a:cs typeface="Arial"/>
              </a:rPr>
              <a:t>Shape of the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package</a:t>
            </a:r>
            <a:endParaRPr sz="2600">
              <a:latin typeface="Arial"/>
              <a:cs typeface="Arial"/>
            </a:endParaRPr>
          </a:p>
          <a:p>
            <a:pPr marL="287020" marR="1722755" indent="-274955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sz="2600" spc="-5" dirty="0">
                <a:latin typeface="Arial"/>
                <a:cs typeface="Arial"/>
              </a:rPr>
              <a:t>Average </a:t>
            </a:r>
            <a:r>
              <a:rPr sz="2600" dirty="0">
                <a:latin typeface="Arial"/>
                <a:cs typeface="Arial"/>
              </a:rPr>
              <a:t>men are not considered </a:t>
            </a:r>
            <a:r>
              <a:rPr sz="2600" spc="-280" dirty="0">
                <a:latin typeface="Arial"/>
                <a:cs typeface="Arial"/>
              </a:rPr>
              <a:t>as  </a:t>
            </a:r>
            <a:r>
              <a:rPr sz="2600" dirty="0">
                <a:latin typeface="Arial"/>
                <a:cs typeface="Arial"/>
              </a:rPr>
              <a:t>businessman.</a:t>
            </a:r>
            <a:endParaRPr sz="2600">
              <a:latin typeface="Arial"/>
              <a:cs typeface="Arial"/>
            </a:endParaRPr>
          </a:p>
          <a:p>
            <a:pPr marL="561340" lvl="1" indent="-229235">
              <a:lnSpc>
                <a:spcPct val="100000"/>
              </a:lnSpc>
              <a:spcBef>
                <a:spcPts val="500"/>
              </a:spcBef>
              <a:buClr>
                <a:srgbClr val="DD8046"/>
              </a:buClr>
              <a:buSzPct val="73913"/>
              <a:buFont typeface="Wingdings"/>
              <a:buChar char=""/>
              <a:tabLst>
                <a:tab pos="561975" algn="l"/>
              </a:tabLst>
            </a:pPr>
            <a:r>
              <a:rPr sz="2300" spc="-5" dirty="0">
                <a:latin typeface="Arial"/>
                <a:cs typeface="Arial"/>
              </a:rPr>
              <a:t>Ex: </a:t>
            </a:r>
            <a:r>
              <a:rPr sz="2300" dirty="0">
                <a:latin typeface="Arial"/>
                <a:cs typeface="Arial"/>
              </a:rPr>
              <a:t>Bill gates Vs Sarathbabu</a:t>
            </a:r>
            <a:r>
              <a:rPr sz="2300" spc="-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Elumalai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0" y="1298448"/>
            <a:ext cx="4191000" cy="536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67411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Which one is orange</a:t>
            </a:r>
            <a:r>
              <a:rPr spc="-65" dirty="0"/>
              <a:t> </a:t>
            </a:r>
            <a:r>
              <a:rPr dirty="0"/>
              <a:t>juice?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7778" y="2067180"/>
            <a:ext cx="6297325" cy="3751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25984"/>
            <a:ext cx="84677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Whether the centre circle are same in  size?</a:t>
            </a:r>
            <a:endParaRPr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455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Descriptive</a:t>
            </a:r>
            <a:r>
              <a:rPr spc="-175" dirty="0"/>
              <a:t> </a:t>
            </a:r>
            <a:r>
              <a:rPr spc="-100" dirty="0"/>
              <a:t>Terms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74634" cy="3759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Stereotypes are reflected in </a:t>
            </a:r>
            <a:r>
              <a:rPr sz="2900" spc="-25" dirty="0">
                <a:latin typeface="Arial"/>
                <a:cs typeface="Arial"/>
              </a:rPr>
              <a:t>Verbal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messages.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D8046"/>
              </a:buClr>
              <a:buFont typeface="Wingdings"/>
              <a:buChar char=""/>
            </a:pPr>
            <a:endParaRPr sz="415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Accenture – High Performance,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Delivered.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93B6D2"/>
              </a:buClr>
              <a:buFont typeface="Arial"/>
              <a:buChar char=""/>
            </a:pPr>
            <a:endParaRPr sz="375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KFC – Spicy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Chicken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93B6D2"/>
              </a:buClr>
              <a:buFont typeface="Arial"/>
              <a:buChar char=""/>
            </a:pPr>
            <a:endParaRPr sz="3750">
              <a:latin typeface="Arial"/>
              <a:cs typeface="Arial"/>
            </a:endParaRPr>
          </a:p>
          <a:p>
            <a:pPr marL="652780" marR="248920" lvl="1" indent="-274955">
              <a:lnSpc>
                <a:spcPct val="100000"/>
              </a:lnSpc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McDonald – Happy price (targeting Indians </a:t>
            </a:r>
            <a:r>
              <a:rPr sz="2600" spc="-190" dirty="0">
                <a:latin typeface="Arial"/>
                <a:cs typeface="Arial"/>
              </a:rPr>
              <a:t>who  </a:t>
            </a:r>
            <a:r>
              <a:rPr sz="2600" dirty="0">
                <a:latin typeface="Arial"/>
                <a:cs typeface="Arial"/>
              </a:rPr>
              <a:t>are price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conscious)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Which one is a</a:t>
            </a:r>
            <a:r>
              <a:rPr spc="-95" dirty="0"/>
              <a:t> </a:t>
            </a:r>
            <a:r>
              <a:rPr dirty="0"/>
              <a:t>courier  company?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8600" y="1676569"/>
            <a:ext cx="4114800" cy="4817745"/>
            <a:chOff x="228600" y="1676569"/>
            <a:chExt cx="4114800" cy="4817745"/>
          </a:xfrm>
        </p:grpSpPr>
        <p:sp>
          <p:nvSpPr>
            <p:cNvPr id="4" name="object 4"/>
            <p:cNvSpPr/>
            <p:nvPr/>
          </p:nvSpPr>
          <p:spPr>
            <a:xfrm>
              <a:off x="676563" y="1676569"/>
              <a:ext cx="2075872" cy="24820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4114762"/>
              <a:ext cx="4114800" cy="2379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733800" y="1752600"/>
            <a:ext cx="4800600" cy="1429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7225" y="4791075"/>
            <a:ext cx="3531732" cy="1085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282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Impressions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35139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04165" algn="l"/>
              </a:tabLst>
            </a:pPr>
            <a:r>
              <a:rPr sz="2900" dirty="0">
                <a:latin typeface="Arial"/>
                <a:cs typeface="Arial"/>
              </a:rPr>
              <a:t>First impressions are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lasting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3000">
              <a:latin typeface="Arial"/>
              <a:cs typeface="Arial"/>
            </a:endParaRPr>
          </a:p>
          <a:p>
            <a:pPr marL="303530" marR="5080" indent="-291465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04165" algn="l"/>
              </a:tabLst>
            </a:pPr>
            <a:r>
              <a:rPr sz="2900" dirty="0">
                <a:latin typeface="Arial"/>
                <a:cs typeface="Arial"/>
              </a:rPr>
              <a:t>The perceiver is trying to determine which  stimuli are relevant, important, or</a:t>
            </a:r>
            <a:r>
              <a:rPr sz="2900" spc="-2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predictive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2749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Halo</a:t>
            </a:r>
            <a:r>
              <a:rPr spc="-85" dirty="0"/>
              <a:t> </a:t>
            </a:r>
            <a:r>
              <a:rPr spc="-15" dirty="0"/>
              <a:t>Effect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822565" cy="50031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03530" marR="5080" indent="-291465">
              <a:lnSpc>
                <a:spcPct val="90000"/>
              </a:lnSpc>
              <a:spcBef>
                <a:spcPts val="4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04165" algn="l"/>
              </a:tabLst>
            </a:pPr>
            <a:r>
              <a:rPr sz="2900" dirty="0">
                <a:latin typeface="Arial"/>
                <a:cs typeface="Arial"/>
              </a:rPr>
              <a:t>Consumers perceive and evaluate product or  service or even product line based on just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one  dimension.</a:t>
            </a:r>
            <a:endParaRPr sz="2900">
              <a:latin typeface="Arial"/>
              <a:cs typeface="Arial"/>
            </a:endParaRPr>
          </a:p>
          <a:p>
            <a:pPr marL="303530" indent="-291465">
              <a:lnSpc>
                <a:spcPct val="100000"/>
              </a:lnSpc>
              <a:spcBef>
                <a:spcPts val="278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04165" algn="l"/>
              </a:tabLst>
            </a:pPr>
            <a:r>
              <a:rPr sz="2900" dirty="0">
                <a:latin typeface="Arial"/>
                <a:cs typeface="Arial"/>
              </a:rPr>
              <a:t>Important with spokesperson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choice.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D8046"/>
              </a:buClr>
              <a:buFont typeface="Wingdings"/>
              <a:buChar char=""/>
            </a:pPr>
            <a:endParaRPr sz="3950">
              <a:latin typeface="Arial"/>
              <a:cs typeface="Arial"/>
            </a:endParaRPr>
          </a:p>
          <a:p>
            <a:pPr marL="332740" marR="46990" indent="-320040">
              <a:lnSpc>
                <a:spcPts val="3130"/>
              </a:lnSpc>
              <a:spcBef>
                <a:spcPts val="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35" dirty="0">
                <a:latin typeface="Arial"/>
                <a:cs typeface="Arial"/>
              </a:rPr>
              <a:t>Tampering </a:t>
            </a:r>
            <a:r>
              <a:rPr sz="2900" dirty="0">
                <a:latin typeface="Arial"/>
                <a:cs typeface="Arial"/>
              </a:rPr>
              <a:t>the halo </a:t>
            </a:r>
            <a:r>
              <a:rPr sz="2900" spc="-10" dirty="0">
                <a:latin typeface="Arial"/>
                <a:cs typeface="Arial"/>
              </a:rPr>
              <a:t>effect </a:t>
            </a:r>
            <a:r>
              <a:rPr sz="2900" dirty="0">
                <a:latin typeface="Arial"/>
                <a:cs typeface="Arial"/>
              </a:rPr>
              <a:t>is detrimental to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  organization.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D8046"/>
              </a:buClr>
              <a:buFont typeface="Wingdings"/>
              <a:buChar char=""/>
            </a:pPr>
            <a:endParaRPr sz="3100">
              <a:latin typeface="Arial"/>
              <a:cs typeface="Arial"/>
            </a:endParaRPr>
          </a:p>
          <a:p>
            <a:pPr marL="927100" lvl="1" indent="-229235">
              <a:lnSpc>
                <a:spcPct val="100000"/>
              </a:lnSpc>
              <a:buClr>
                <a:srgbClr val="DD8046"/>
              </a:buClr>
              <a:buSzPct val="73913"/>
              <a:buFont typeface="Wingdings"/>
              <a:buChar char=""/>
              <a:tabLst>
                <a:tab pos="927735" algn="l"/>
              </a:tabLst>
            </a:pPr>
            <a:r>
              <a:rPr sz="2300" spc="-45" dirty="0">
                <a:latin typeface="Arial"/>
                <a:cs typeface="Arial"/>
              </a:rPr>
              <a:t>Toyota </a:t>
            </a:r>
            <a:r>
              <a:rPr sz="2300" dirty="0">
                <a:latin typeface="Arial"/>
                <a:cs typeface="Arial"/>
              </a:rPr>
              <a:t>–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Quality.</a:t>
            </a:r>
            <a:endParaRPr sz="2300">
              <a:latin typeface="Arial"/>
              <a:cs typeface="Arial"/>
            </a:endParaRPr>
          </a:p>
          <a:p>
            <a:pPr marL="927100" lvl="1" indent="-229235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73913"/>
              <a:buFont typeface="Wingdings"/>
              <a:buChar char=""/>
              <a:tabLst>
                <a:tab pos="927735" algn="l"/>
              </a:tabLst>
            </a:pPr>
            <a:r>
              <a:rPr sz="2300" dirty="0">
                <a:latin typeface="Arial"/>
                <a:cs typeface="Arial"/>
              </a:rPr>
              <a:t>Ford –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Safety.</a:t>
            </a:r>
            <a:endParaRPr sz="2300">
              <a:latin typeface="Arial"/>
              <a:cs typeface="Arial"/>
            </a:endParaRPr>
          </a:p>
          <a:p>
            <a:pPr marL="927100" lvl="1" indent="-229235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73913"/>
              <a:buFont typeface="Wingdings"/>
              <a:buChar char=""/>
              <a:tabLst>
                <a:tab pos="927735" algn="l"/>
              </a:tabLst>
            </a:pPr>
            <a:r>
              <a:rPr sz="2300" dirty="0">
                <a:latin typeface="Arial"/>
                <a:cs typeface="Arial"/>
              </a:rPr>
              <a:t>Sony -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Music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457200"/>
            <a:ext cx="4194175" cy="590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2393" y="1849882"/>
            <a:ext cx="341122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84785" algn="just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B00909"/>
                </a:solidFill>
                <a:latin typeface="Arial"/>
                <a:cs typeface="Arial"/>
              </a:rPr>
              <a:t>The halo effect  helps Adidas  break </a:t>
            </a:r>
            <a:r>
              <a:rPr sz="3600" b="1" dirty="0">
                <a:solidFill>
                  <a:srgbClr val="B00909"/>
                </a:solidFill>
                <a:latin typeface="Arial"/>
                <a:cs typeface="Arial"/>
              </a:rPr>
              <a:t>into</a:t>
            </a:r>
            <a:r>
              <a:rPr sz="3600" b="1" spc="-85" dirty="0">
                <a:solidFill>
                  <a:srgbClr val="B00909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B00909"/>
                </a:solidFill>
                <a:latin typeface="Arial"/>
                <a:cs typeface="Arial"/>
              </a:rPr>
              <a:t>new</a:t>
            </a:r>
            <a:endParaRPr sz="3600">
              <a:latin typeface="Arial"/>
              <a:cs typeface="Arial"/>
            </a:endParaRPr>
          </a:p>
          <a:p>
            <a:pPr marL="590550" marR="398780" indent="356235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solidFill>
                  <a:srgbClr val="B00909"/>
                </a:solidFill>
                <a:latin typeface="Arial"/>
                <a:cs typeface="Arial"/>
              </a:rPr>
              <a:t>product  </a:t>
            </a:r>
            <a:r>
              <a:rPr sz="3600" b="1" spc="-5" dirty="0">
                <a:solidFill>
                  <a:srgbClr val="B00909"/>
                </a:solidFill>
                <a:latin typeface="Arial"/>
                <a:cs typeface="Arial"/>
              </a:rPr>
              <a:t>categories.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780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Consumer</a:t>
            </a:r>
            <a:r>
              <a:rPr spc="-75" dirty="0"/>
              <a:t> </a:t>
            </a:r>
            <a:r>
              <a:rPr dirty="0"/>
              <a:t>Imagery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670165" cy="285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Consumers perceived images about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product,  services, prices, product </a:t>
            </a:r>
            <a:r>
              <a:rPr sz="2900" spc="-25" dirty="0">
                <a:latin typeface="Arial"/>
                <a:cs typeface="Arial"/>
              </a:rPr>
              <a:t>quality, </a:t>
            </a:r>
            <a:r>
              <a:rPr sz="2900" dirty="0">
                <a:latin typeface="Arial"/>
                <a:cs typeface="Arial"/>
              </a:rPr>
              <a:t>retail stores  and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manufacturers.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4250">
              <a:latin typeface="Arial"/>
              <a:cs typeface="Arial"/>
            </a:endParaRPr>
          </a:p>
          <a:p>
            <a:pPr marL="332740" marR="35052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People buy product to enhance their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self  image (relating themselves to the</a:t>
            </a:r>
            <a:r>
              <a:rPr sz="2900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spc="5" dirty="0">
                <a:solidFill>
                  <a:srgbClr val="FF0000"/>
                </a:solidFill>
                <a:latin typeface="Arial"/>
                <a:cs typeface="Arial"/>
              </a:rPr>
              <a:t>product)</a:t>
            </a:r>
            <a:r>
              <a:rPr sz="2900" spc="5" dirty="0">
                <a:latin typeface="Arial"/>
                <a:cs typeface="Arial"/>
              </a:rPr>
              <a:t>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693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POSITI</a:t>
            </a:r>
            <a:r>
              <a:rPr spc="-15" dirty="0"/>
              <a:t>O</a:t>
            </a:r>
            <a:r>
              <a:rPr dirty="0"/>
              <a:t>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96859" cy="391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07823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Image of the product in </a:t>
            </a:r>
            <a:r>
              <a:rPr sz="2900" spc="-5" dirty="0">
                <a:latin typeface="Arial"/>
                <a:cs typeface="Arial"/>
              </a:rPr>
              <a:t>the </a:t>
            </a:r>
            <a:r>
              <a:rPr sz="2900" dirty="0">
                <a:latin typeface="Arial"/>
                <a:cs typeface="Arial"/>
              </a:rPr>
              <a:t>minds of</a:t>
            </a:r>
            <a:r>
              <a:rPr sz="2900" spc="-2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  customer is called</a:t>
            </a:r>
            <a:r>
              <a:rPr sz="2900" spc="-95" dirty="0"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POSITIONING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Image of your product gear up your sales, but  the product should also deliver it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performance.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35369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Product BENEFITS should be focused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more  than </a:t>
            </a:r>
            <a:r>
              <a:rPr sz="2900" spc="-15" dirty="0">
                <a:latin typeface="Arial"/>
                <a:cs typeface="Arial"/>
              </a:rPr>
              <a:t>it’s </a:t>
            </a:r>
            <a:r>
              <a:rPr sz="2900" spc="-5" dirty="0">
                <a:latin typeface="Arial"/>
                <a:cs typeface="Arial"/>
              </a:rPr>
              <a:t>physical</a:t>
            </a:r>
            <a:r>
              <a:rPr sz="2900" spc="-70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attributes.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1542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Umbrella</a:t>
            </a:r>
            <a:r>
              <a:rPr spc="-75" dirty="0"/>
              <a:t> </a:t>
            </a:r>
            <a:r>
              <a:rPr dirty="0"/>
              <a:t>Positioning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914005" cy="46253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32740" marR="5080" indent="-320040">
              <a:lnSpc>
                <a:spcPct val="90000"/>
              </a:lnSpc>
              <a:spcBef>
                <a:spcPts val="4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Nicolo Pome, UK marketing director for  </a:t>
            </a:r>
            <a:r>
              <a:rPr sz="2900" spc="-10" dirty="0">
                <a:latin typeface="Arial"/>
                <a:cs typeface="Arial"/>
              </a:rPr>
              <a:t>Nivea’s </a:t>
            </a:r>
            <a:r>
              <a:rPr sz="2900" dirty="0">
                <a:latin typeface="Arial"/>
                <a:cs typeface="Arial"/>
              </a:rPr>
              <a:t>parent company Beiersdorf, said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2900" spc="-15" dirty="0">
                <a:solidFill>
                  <a:srgbClr val="FF0000"/>
                </a:solidFill>
                <a:latin typeface="Arial"/>
                <a:cs typeface="Arial"/>
              </a:rPr>
              <a:t>“We 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wanted to find a more relevant role for the  </a:t>
            </a: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Nivea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brand </a:t>
            </a: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in our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target markets' </a:t>
            </a:r>
            <a:r>
              <a:rPr sz="2900" spc="5" dirty="0">
                <a:solidFill>
                  <a:srgbClr val="FF0000"/>
                </a:solidFill>
                <a:latin typeface="Arial"/>
                <a:cs typeface="Arial"/>
              </a:rPr>
              <a:t>minds”</a:t>
            </a:r>
            <a:r>
              <a:rPr sz="2900" spc="5" dirty="0">
                <a:latin typeface="Arial"/>
                <a:cs typeface="Arial"/>
              </a:rPr>
              <a:t>.</a:t>
            </a:r>
            <a:r>
              <a:rPr sz="2900" spc="-2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  awareness of the Nivea brand is vast but we  needed to find a way to engage with the  audience to a greater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degree.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Font typeface="Wingdings"/>
              <a:buChar char=""/>
            </a:pPr>
            <a:endParaRPr sz="3600">
              <a:latin typeface="Arial"/>
              <a:cs typeface="Arial"/>
            </a:endParaRPr>
          </a:p>
          <a:p>
            <a:pPr marL="332740" indent="-320040">
              <a:lnSpc>
                <a:spcPts val="3304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An umbrella branding </a:t>
            </a:r>
            <a:r>
              <a:rPr sz="2900" spc="-25" dirty="0">
                <a:latin typeface="Arial"/>
                <a:cs typeface="Arial"/>
              </a:rPr>
              <a:t>strategy,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is</a:t>
            </a:r>
            <a:endParaRPr sz="2900">
              <a:latin typeface="Arial"/>
              <a:cs typeface="Arial"/>
            </a:endParaRPr>
          </a:p>
          <a:p>
            <a:pPr marL="332740" marR="268605">
              <a:lnSpc>
                <a:spcPts val="3130"/>
              </a:lnSpc>
              <a:spcBef>
                <a:spcPts val="220"/>
              </a:spcBef>
            </a:pPr>
            <a:r>
              <a:rPr sz="2900" u="heavy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marketing</a:t>
            </a:r>
            <a:r>
              <a:rPr sz="2900" dirty="0">
                <a:solidFill>
                  <a:srgbClr val="F7B615"/>
                </a:solidFill>
                <a:latin typeface="Arial"/>
                <a:cs typeface="Arial"/>
                <a:hlinkClick r:id="rId2"/>
              </a:rPr>
              <a:t> </a:t>
            </a:r>
            <a:r>
              <a:rPr sz="2900" dirty="0">
                <a:latin typeface="Arial"/>
                <a:cs typeface="Arial"/>
              </a:rPr>
              <a:t>practice that involves selling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many  related products under a single </a:t>
            </a:r>
            <a:r>
              <a:rPr sz="2900" u="heavy" spc="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3"/>
              </a:rPr>
              <a:t>brand</a:t>
            </a:r>
            <a:r>
              <a:rPr sz="2900" spc="-210" dirty="0">
                <a:solidFill>
                  <a:srgbClr val="F7B615"/>
                </a:solidFill>
                <a:latin typeface="Arial"/>
                <a:cs typeface="Arial"/>
                <a:hlinkClick r:id="rId3"/>
              </a:rPr>
              <a:t> </a:t>
            </a:r>
            <a:r>
              <a:rPr sz="2900" spc="5" dirty="0">
                <a:latin typeface="Arial"/>
                <a:cs typeface="Arial"/>
              </a:rPr>
              <a:t>name.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6895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 Lion Dates,</a:t>
            </a:r>
            <a:r>
              <a:rPr spc="-310" dirty="0"/>
              <a:t> </a:t>
            </a:r>
            <a:r>
              <a:rPr dirty="0"/>
              <a:t>Amul.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649653"/>
            <a:ext cx="8686800" cy="4870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Positioning Products</a:t>
            </a:r>
            <a:r>
              <a:rPr spc="-90" dirty="0"/>
              <a:t> </a:t>
            </a:r>
            <a:r>
              <a:rPr dirty="0"/>
              <a:t>and  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531939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Model of Strategic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Positioning: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5" y="3527044"/>
            <a:ext cx="2176780" cy="871219"/>
          </a:xfrm>
          <a:custGeom>
            <a:avLst/>
            <a:gdLst/>
            <a:ahLst/>
            <a:cxnLst/>
            <a:rect l="l" t="t" r="r" b="b"/>
            <a:pathLst>
              <a:path w="2176780" h="871220">
                <a:moveTo>
                  <a:pt x="0" y="0"/>
                </a:moveTo>
                <a:lnTo>
                  <a:pt x="1741324" y="0"/>
                </a:lnTo>
                <a:lnTo>
                  <a:pt x="2176553" y="435355"/>
                </a:lnTo>
                <a:lnTo>
                  <a:pt x="1741324" y="870711"/>
                </a:lnTo>
                <a:lnTo>
                  <a:pt x="0" y="87071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4A0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4759" y="3641852"/>
            <a:ext cx="127063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6700" marR="5080" indent="-254635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latin typeface="Arial"/>
                <a:cs typeface="Arial"/>
              </a:rPr>
              <a:t>Positioning  Aim(s)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32914" y="3517519"/>
            <a:ext cx="2195830" cy="890269"/>
            <a:chOff x="1732914" y="3517519"/>
            <a:chExt cx="2195830" cy="890269"/>
          </a:xfrm>
        </p:grpSpPr>
        <p:sp>
          <p:nvSpPr>
            <p:cNvPr id="7" name="object 7"/>
            <p:cNvSpPr/>
            <p:nvPr/>
          </p:nvSpPr>
          <p:spPr>
            <a:xfrm>
              <a:off x="1742439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1741297" y="0"/>
                  </a:moveTo>
                  <a:lnTo>
                    <a:pt x="0" y="0"/>
                  </a:lnTo>
                  <a:lnTo>
                    <a:pt x="435229" y="435355"/>
                  </a:lnTo>
                  <a:lnTo>
                    <a:pt x="0" y="870711"/>
                  </a:lnTo>
                  <a:lnTo>
                    <a:pt x="1741297" y="870711"/>
                  </a:lnTo>
                  <a:lnTo>
                    <a:pt x="2176526" y="435355"/>
                  </a:lnTo>
                  <a:lnTo>
                    <a:pt x="1741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2439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0" y="0"/>
                  </a:moveTo>
                  <a:lnTo>
                    <a:pt x="1741297" y="0"/>
                  </a:lnTo>
                  <a:lnTo>
                    <a:pt x="2176526" y="435355"/>
                  </a:lnTo>
                  <a:lnTo>
                    <a:pt x="1741297" y="870711"/>
                  </a:lnTo>
                  <a:lnTo>
                    <a:pt x="0" y="870711"/>
                  </a:lnTo>
                  <a:lnTo>
                    <a:pt x="435229" y="43535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C4A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49804" y="3510534"/>
            <a:ext cx="1213485" cy="8566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635" algn="ctr">
              <a:lnSpc>
                <a:spcPct val="86200"/>
              </a:lnSpc>
              <a:spcBef>
                <a:spcPts val="434"/>
              </a:spcBef>
            </a:pPr>
            <a:r>
              <a:rPr sz="2000" dirty="0">
                <a:latin typeface="Arial"/>
                <a:cs typeface="Arial"/>
              </a:rPr>
              <a:t>Positionin  g       Obje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</a:t>
            </a:r>
            <a:r>
              <a:rPr sz="2000" spc="-1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74211" y="3517519"/>
            <a:ext cx="2195830" cy="890269"/>
            <a:chOff x="3474211" y="3517519"/>
            <a:chExt cx="2195830" cy="890269"/>
          </a:xfrm>
        </p:grpSpPr>
        <p:sp>
          <p:nvSpPr>
            <p:cNvPr id="11" name="object 11"/>
            <p:cNvSpPr/>
            <p:nvPr/>
          </p:nvSpPr>
          <p:spPr>
            <a:xfrm>
              <a:off x="3483736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1741297" y="0"/>
                  </a:moveTo>
                  <a:lnTo>
                    <a:pt x="0" y="0"/>
                  </a:lnTo>
                  <a:lnTo>
                    <a:pt x="435228" y="435355"/>
                  </a:lnTo>
                  <a:lnTo>
                    <a:pt x="0" y="870711"/>
                  </a:lnTo>
                  <a:lnTo>
                    <a:pt x="1741297" y="870711"/>
                  </a:lnTo>
                  <a:lnTo>
                    <a:pt x="2176526" y="435355"/>
                  </a:lnTo>
                  <a:lnTo>
                    <a:pt x="1741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83736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0" y="0"/>
                  </a:moveTo>
                  <a:lnTo>
                    <a:pt x="1741297" y="0"/>
                  </a:lnTo>
                  <a:lnTo>
                    <a:pt x="2176526" y="435355"/>
                  </a:lnTo>
                  <a:lnTo>
                    <a:pt x="1741297" y="870711"/>
                  </a:lnTo>
                  <a:lnTo>
                    <a:pt x="0" y="870711"/>
                  </a:lnTo>
                  <a:lnTo>
                    <a:pt x="435228" y="43535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C4A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08246" y="3510534"/>
            <a:ext cx="1183005" cy="8566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-2540" algn="ctr">
              <a:lnSpc>
                <a:spcPct val="86200"/>
              </a:lnSpc>
              <a:spcBef>
                <a:spcPts val="434"/>
              </a:spcBef>
            </a:pPr>
            <a:r>
              <a:rPr sz="2000" dirty="0">
                <a:latin typeface="Arial"/>
                <a:cs typeface="Arial"/>
              </a:rPr>
              <a:t>Positionin  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Strategy  (ies)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15509" y="3517519"/>
            <a:ext cx="2195830" cy="890269"/>
            <a:chOff x="5215509" y="3517519"/>
            <a:chExt cx="2195830" cy="890269"/>
          </a:xfrm>
        </p:grpSpPr>
        <p:sp>
          <p:nvSpPr>
            <p:cNvPr id="15" name="object 15"/>
            <p:cNvSpPr/>
            <p:nvPr/>
          </p:nvSpPr>
          <p:spPr>
            <a:xfrm>
              <a:off x="5225034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1741296" y="0"/>
                  </a:moveTo>
                  <a:lnTo>
                    <a:pt x="0" y="0"/>
                  </a:lnTo>
                  <a:lnTo>
                    <a:pt x="435228" y="435355"/>
                  </a:lnTo>
                  <a:lnTo>
                    <a:pt x="0" y="870711"/>
                  </a:lnTo>
                  <a:lnTo>
                    <a:pt x="1741296" y="870711"/>
                  </a:lnTo>
                  <a:lnTo>
                    <a:pt x="2176525" y="435355"/>
                  </a:lnTo>
                  <a:lnTo>
                    <a:pt x="1741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25034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0" y="0"/>
                  </a:moveTo>
                  <a:lnTo>
                    <a:pt x="1741296" y="0"/>
                  </a:lnTo>
                  <a:lnTo>
                    <a:pt x="2176525" y="435355"/>
                  </a:lnTo>
                  <a:lnTo>
                    <a:pt x="1741296" y="870711"/>
                  </a:lnTo>
                  <a:lnTo>
                    <a:pt x="0" y="870711"/>
                  </a:lnTo>
                  <a:lnTo>
                    <a:pt x="435228" y="43535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C4A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83326" y="3641852"/>
            <a:ext cx="111506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52400" marR="5080" indent="-140335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latin typeface="Arial"/>
                <a:cs typeface="Arial"/>
              </a:rPr>
              <a:t>Communi  cations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56806" y="3517519"/>
            <a:ext cx="2195830" cy="890269"/>
            <a:chOff x="6956806" y="3517519"/>
            <a:chExt cx="2195830" cy="890269"/>
          </a:xfrm>
        </p:grpSpPr>
        <p:sp>
          <p:nvSpPr>
            <p:cNvPr id="19" name="object 19"/>
            <p:cNvSpPr/>
            <p:nvPr/>
          </p:nvSpPr>
          <p:spPr>
            <a:xfrm>
              <a:off x="6966331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1741170" y="0"/>
                  </a:moveTo>
                  <a:lnTo>
                    <a:pt x="0" y="0"/>
                  </a:lnTo>
                  <a:lnTo>
                    <a:pt x="435228" y="435355"/>
                  </a:lnTo>
                  <a:lnTo>
                    <a:pt x="0" y="870711"/>
                  </a:lnTo>
                  <a:lnTo>
                    <a:pt x="1741170" y="870711"/>
                  </a:lnTo>
                  <a:lnTo>
                    <a:pt x="2176526" y="435355"/>
                  </a:lnTo>
                  <a:lnTo>
                    <a:pt x="1741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6331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0" y="0"/>
                  </a:moveTo>
                  <a:lnTo>
                    <a:pt x="1741170" y="0"/>
                  </a:lnTo>
                  <a:lnTo>
                    <a:pt x="2176526" y="435355"/>
                  </a:lnTo>
                  <a:lnTo>
                    <a:pt x="1741170" y="870711"/>
                  </a:lnTo>
                  <a:lnTo>
                    <a:pt x="0" y="870711"/>
                  </a:lnTo>
                  <a:lnTo>
                    <a:pt x="435228" y="43535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C4A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480554" y="3510534"/>
            <a:ext cx="1200785" cy="8566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34"/>
              </a:spcBef>
            </a:pPr>
            <a:r>
              <a:rPr sz="2000" dirty="0">
                <a:latin typeface="Arial"/>
                <a:cs typeface="Arial"/>
              </a:rPr>
              <a:t>Con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umer  Perceptio  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6358" y="1693545"/>
            <a:ext cx="6541611" cy="4492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9525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Whether the lengthy lines are  parallel.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203575" y="6233871"/>
            <a:ext cx="297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Zollner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Illusion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Typology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Strategic  Positioning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771765" cy="4980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10" dirty="0">
                <a:latin typeface="Arial"/>
                <a:cs typeface="Arial"/>
              </a:rPr>
              <a:t>Top </a:t>
            </a:r>
            <a:r>
              <a:rPr sz="2900" dirty="0">
                <a:latin typeface="Arial"/>
                <a:cs typeface="Arial"/>
              </a:rPr>
              <a:t>of the range – Upper class – Rolls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Royce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Service – Impressive service – Pizza hut –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spc="5" dirty="0">
                <a:latin typeface="Arial"/>
                <a:cs typeface="Arial"/>
              </a:rPr>
              <a:t>30  </a:t>
            </a:r>
            <a:r>
              <a:rPr sz="2900" dirty="0">
                <a:latin typeface="Arial"/>
                <a:cs typeface="Arial"/>
              </a:rPr>
              <a:t>mins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216662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45" dirty="0">
                <a:latin typeface="Arial"/>
                <a:cs typeface="Arial"/>
              </a:rPr>
              <a:t>Value </a:t>
            </a:r>
            <a:r>
              <a:rPr sz="2900" dirty="0">
                <a:latin typeface="Arial"/>
                <a:cs typeface="Arial"/>
              </a:rPr>
              <a:t>for money – </a:t>
            </a:r>
            <a:r>
              <a:rPr sz="2900" spc="-5" dirty="0">
                <a:latin typeface="Arial"/>
                <a:cs typeface="Arial"/>
              </a:rPr>
              <a:t>Affordability</a:t>
            </a:r>
            <a:r>
              <a:rPr sz="2900" spc="-2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–  Megamart,Europa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4250">
              <a:latin typeface="Arial"/>
              <a:cs typeface="Arial"/>
            </a:endParaRPr>
          </a:p>
          <a:p>
            <a:pPr marL="332740" marR="56642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Reliability – Durability – Lakshmi</a:t>
            </a:r>
            <a:r>
              <a:rPr sz="2900" spc="-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grinders-  7yrs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warranty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1578609"/>
            <a:ext cx="7736840" cy="498030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1111250" indent="-320040">
              <a:lnSpc>
                <a:spcPts val="3140"/>
              </a:lnSpc>
              <a:spcBef>
                <a:spcPts val="4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Attractive – Cool, Elegant –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Mercedes,  Bournville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3900">
              <a:latin typeface="Arial"/>
              <a:cs typeface="Arial"/>
            </a:endParaRPr>
          </a:p>
          <a:p>
            <a:pPr marL="332740" marR="674370" indent="-320040">
              <a:lnSpc>
                <a:spcPts val="313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Country of Origin – Patriotism- Amul-</a:t>
            </a:r>
            <a:r>
              <a:rPr sz="2900" spc="-3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  </a:t>
            </a:r>
            <a:r>
              <a:rPr sz="2900" spc="-65" dirty="0">
                <a:latin typeface="Arial"/>
                <a:cs typeface="Arial"/>
              </a:rPr>
              <a:t>Taste </a:t>
            </a:r>
            <a:r>
              <a:rPr sz="2900" dirty="0">
                <a:latin typeface="Arial"/>
                <a:cs typeface="Arial"/>
              </a:rPr>
              <a:t>of</a:t>
            </a:r>
            <a:r>
              <a:rPr sz="2900" spc="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India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3900">
              <a:latin typeface="Arial"/>
              <a:cs typeface="Arial"/>
            </a:endParaRPr>
          </a:p>
          <a:p>
            <a:pPr marL="332740" marR="320675" indent="-320040">
              <a:lnSpc>
                <a:spcPts val="313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Brand Name – Leaders in </a:t>
            </a:r>
            <a:r>
              <a:rPr sz="2900" spc="-5" dirty="0">
                <a:latin typeface="Arial"/>
                <a:cs typeface="Arial"/>
              </a:rPr>
              <a:t>the </a:t>
            </a:r>
            <a:r>
              <a:rPr sz="2900" dirty="0">
                <a:latin typeface="Arial"/>
                <a:cs typeface="Arial"/>
              </a:rPr>
              <a:t>market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–  Apple,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Sony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3950">
              <a:latin typeface="Arial"/>
              <a:cs typeface="Arial"/>
            </a:endParaRPr>
          </a:p>
          <a:p>
            <a:pPr marL="332740" marR="5080" indent="-320040">
              <a:lnSpc>
                <a:spcPts val="3130"/>
              </a:lnSpc>
              <a:spcBef>
                <a:spcPts val="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Selectivity – Discriminatory – Nano,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Macbook  Air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Packaging As</a:t>
            </a:r>
            <a:r>
              <a:rPr spc="-320" dirty="0"/>
              <a:t> </a:t>
            </a:r>
            <a:r>
              <a:rPr dirty="0"/>
              <a:t>Positioning  Element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30184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Package must convey the image of the</a:t>
            </a:r>
            <a:r>
              <a:rPr sz="2900" spc="-20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brand.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1700" y="2137155"/>
            <a:ext cx="3162299" cy="4720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177" y="2590800"/>
            <a:ext cx="2291775" cy="4200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85028" y="4142613"/>
            <a:ext cx="55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3594" y="3304159"/>
            <a:ext cx="69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ro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02764" y="3566159"/>
            <a:ext cx="563880" cy="638810"/>
            <a:chOff x="2302764" y="3566159"/>
            <a:chExt cx="563880" cy="638810"/>
          </a:xfrm>
        </p:grpSpPr>
        <p:sp>
          <p:nvSpPr>
            <p:cNvPr id="9" name="object 9"/>
            <p:cNvSpPr/>
            <p:nvPr/>
          </p:nvSpPr>
          <p:spPr>
            <a:xfrm>
              <a:off x="2302764" y="3566159"/>
              <a:ext cx="563880" cy="6385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8400" y="3575303"/>
              <a:ext cx="388620" cy="463550"/>
            </a:xfrm>
            <a:custGeom>
              <a:avLst/>
              <a:gdLst/>
              <a:ahLst/>
              <a:cxnLst/>
              <a:rect l="l" t="t" r="r" b="b"/>
              <a:pathLst>
                <a:path w="388619" h="463550">
                  <a:moveTo>
                    <a:pt x="23113" y="351536"/>
                  </a:moveTo>
                  <a:lnTo>
                    <a:pt x="18161" y="355092"/>
                  </a:lnTo>
                  <a:lnTo>
                    <a:pt x="17272" y="360172"/>
                  </a:lnTo>
                  <a:lnTo>
                    <a:pt x="0" y="463296"/>
                  </a:lnTo>
                  <a:lnTo>
                    <a:pt x="23170" y="454914"/>
                  </a:lnTo>
                  <a:lnTo>
                    <a:pt x="19431" y="454914"/>
                  </a:lnTo>
                  <a:lnTo>
                    <a:pt x="4699" y="442722"/>
                  </a:lnTo>
                  <a:lnTo>
                    <a:pt x="27294" y="415607"/>
                  </a:lnTo>
                  <a:lnTo>
                    <a:pt x="36068" y="363347"/>
                  </a:lnTo>
                  <a:lnTo>
                    <a:pt x="36956" y="358140"/>
                  </a:lnTo>
                  <a:lnTo>
                    <a:pt x="33527" y="353314"/>
                  </a:lnTo>
                  <a:lnTo>
                    <a:pt x="23113" y="351536"/>
                  </a:lnTo>
                  <a:close/>
                </a:path>
                <a:path w="388619" h="463550">
                  <a:moveTo>
                    <a:pt x="27294" y="415607"/>
                  </a:moveTo>
                  <a:lnTo>
                    <a:pt x="4699" y="442722"/>
                  </a:lnTo>
                  <a:lnTo>
                    <a:pt x="19431" y="454914"/>
                  </a:lnTo>
                  <a:lnTo>
                    <a:pt x="23241" y="450342"/>
                  </a:lnTo>
                  <a:lnTo>
                    <a:pt x="21462" y="450342"/>
                  </a:lnTo>
                  <a:lnTo>
                    <a:pt x="8762" y="439801"/>
                  </a:lnTo>
                  <a:lnTo>
                    <a:pt x="24167" y="434233"/>
                  </a:lnTo>
                  <a:lnTo>
                    <a:pt x="27294" y="415607"/>
                  </a:lnTo>
                  <a:close/>
                </a:path>
                <a:path w="388619" h="463550">
                  <a:moveTo>
                    <a:pt x="96647" y="407924"/>
                  </a:moveTo>
                  <a:lnTo>
                    <a:pt x="91693" y="409829"/>
                  </a:lnTo>
                  <a:lnTo>
                    <a:pt x="42050" y="427770"/>
                  </a:lnTo>
                  <a:lnTo>
                    <a:pt x="19431" y="454914"/>
                  </a:lnTo>
                  <a:lnTo>
                    <a:pt x="23170" y="454914"/>
                  </a:lnTo>
                  <a:lnTo>
                    <a:pt x="98298" y="427736"/>
                  </a:lnTo>
                  <a:lnTo>
                    <a:pt x="103250" y="425831"/>
                  </a:lnTo>
                  <a:lnTo>
                    <a:pt x="105791" y="420370"/>
                  </a:lnTo>
                  <a:lnTo>
                    <a:pt x="104012" y="415417"/>
                  </a:lnTo>
                  <a:lnTo>
                    <a:pt x="102107" y="410591"/>
                  </a:lnTo>
                  <a:lnTo>
                    <a:pt x="96647" y="407924"/>
                  </a:lnTo>
                  <a:close/>
                </a:path>
                <a:path w="388619" h="463550">
                  <a:moveTo>
                    <a:pt x="24167" y="434233"/>
                  </a:moveTo>
                  <a:lnTo>
                    <a:pt x="8762" y="439801"/>
                  </a:lnTo>
                  <a:lnTo>
                    <a:pt x="21462" y="450342"/>
                  </a:lnTo>
                  <a:lnTo>
                    <a:pt x="24167" y="434233"/>
                  </a:lnTo>
                  <a:close/>
                </a:path>
                <a:path w="388619" h="463550">
                  <a:moveTo>
                    <a:pt x="42050" y="427770"/>
                  </a:moveTo>
                  <a:lnTo>
                    <a:pt x="24167" y="434233"/>
                  </a:lnTo>
                  <a:lnTo>
                    <a:pt x="21462" y="450342"/>
                  </a:lnTo>
                  <a:lnTo>
                    <a:pt x="23241" y="450342"/>
                  </a:lnTo>
                  <a:lnTo>
                    <a:pt x="42050" y="427770"/>
                  </a:lnTo>
                  <a:close/>
                </a:path>
                <a:path w="388619" h="463550">
                  <a:moveTo>
                    <a:pt x="373633" y="0"/>
                  </a:moveTo>
                  <a:lnTo>
                    <a:pt x="27294" y="415607"/>
                  </a:lnTo>
                  <a:lnTo>
                    <a:pt x="24167" y="434233"/>
                  </a:lnTo>
                  <a:lnTo>
                    <a:pt x="42050" y="427770"/>
                  </a:lnTo>
                  <a:lnTo>
                    <a:pt x="388366" y="12192"/>
                  </a:lnTo>
                  <a:lnTo>
                    <a:pt x="3736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442203" y="4401311"/>
            <a:ext cx="1551940" cy="946785"/>
            <a:chOff x="5442203" y="4401311"/>
            <a:chExt cx="1551940" cy="946785"/>
          </a:xfrm>
        </p:grpSpPr>
        <p:sp>
          <p:nvSpPr>
            <p:cNvPr id="12" name="object 12"/>
            <p:cNvSpPr/>
            <p:nvPr/>
          </p:nvSpPr>
          <p:spPr>
            <a:xfrm>
              <a:off x="5442203" y="4401311"/>
              <a:ext cx="1551431" cy="9464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81827" y="4411217"/>
              <a:ext cx="1376680" cy="772795"/>
            </a:xfrm>
            <a:custGeom>
              <a:avLst/>
              <a:gdLst/>
              <a:ahLst/>
              <a:cxnLst/>
              <a:rect l="l" t="t" r="r" b="b"/>
              <a:pathLst>
                <a:path w="1376679" h="772795">
                  <a:moveTo>
                    <a:pt x="1324357" y="752421"/>
                  </a:moveTo>
                  <a:lnTo>
                    <a:pt x="1266063" y="753617"/>
                  </a:lnTo>
                  <a:lnTo>
                    <a:pt x="1261872" y="758062"/>
                  </a:lnTo>
                  <a:lnTo>
                    <a:pt x="1262126" y="768476"/>
                  </a:lnTo>
                  <a:lnTo>
                    <a:pt x="1266444" y="772667"/>
                  </a:lnTo>
                  <a:lnTo>
                    <a:pt x="1376172" y="770381"/>
                  </a:lnTo>
                  <a:lnTo>
                    <a:pt x="1375644" y="769492"/>
                  </a:lnTo>
                  <a:lnTo>
                    <a:pt x="1355090" y="769492"/>
                  </a:lnTo>
                  <a:lnTo>
                    <a:pt x="1324357" y="752421"/>
                  </a:lnTo>
                  <a:close/>
                </a:path>
                <a:path w="1376679" h="772795">
                  <a:moveTo>
                    <a:pt x="1343196" y="752042"/>
                  </a:moveTo>
                  <a:lnTo>
                    <a:pt x="1324357" y="752421"/>
                  </a:lnTo>
                  <a:lnTo>
                    <a:pt x="1355090" y="769492"/>
                  </a:lnTo>
                  <a:lnTo>
                    <a:pt x="1357000" y="766063"/>
                  </a:lnTo>
                  <a:lnTo>
                    <a:pt x="1351533" y="766063"/>
                  </a:lnTo>
                  <a:lnTo>
                    <a:pt x="1343196" y="752042"/>
                  </a:lnTo>
                  <a:close/>
                </a:path>
                <a:path w="1376679" h="772795">
                  <a:moveTo>
                    <a:pt x="1314323" y="674496"/>
                  </a:moveTo>
                  <a:lnTo>
                    <a:pt x="1309751" y="677163"/>
                  </a:lnTo>
                  <a:lnTo>
                    <a:pt x="1305305" y="679830"/>
                  </a:lnTo>
                  <a:lnTo>
                    <a:pt x="1303781" y="685672"/>
                  </a:lnTo>
                  <a:lnTo>
                    <a:pt x="1306449" y="690244"/>
                  </a:lnTo>
                  <a:lnTo>
                    <a:pt x="1333478" y="735699"/>
                  </a:lnTo>
                  <a:lnTo>
                    <a:pt x="1364361" y="752855"/>
                  </a:lnTo>
                  <a:lnTo>
                    <a:pt x="1355090" y="769492"/>
                  </a:lnTo>
                  <a:lnTo>
                    <a:pt x="1375644" y="769492"/>
                  </a:lnTo>
                  <a:lnTo>
                    <a:pt x="1322831" y="680465"/>
                  </a:lnTo>
                  <a:lnTo>
                    <a:pt x="1320165" y="676020"/>
                  </a:lnTo>
                  <a:lnTo>
                    <a:pt x="1314323" y="674496"/>
                  </a:lnTo>
                  <a:close/>
                </a:path>
                <a:path w="1376679" h="772795">
                  <a:moveTo>
                    <a:pt x="1359535" y="751712"/>
                  </a:moveTo>
                  <a:lnTo>
                    <a:pt x="1343196" y="752042"/>
                  </a:lnTo>
                  <a:lnTo>
                    <a:pt x="1351533" y="766063"/>
                  </a:lnTo>
                  <a:lnTo>
                    <a:pt x="1359535" y="751712"/>
                  </a:lnTo>
                  <a:close/>
                </a:path>
                <a:path w="1376679" h="772795">
                  <a:moveTo>
                    <a:pt x="1362303" y="751712"/>
                  </a:moveTo>
                  <a:lnTo>
                    <a:pt x="1359535" y="751712"/>
                  </a:lnTo>
                  <a:lnTo>
                    <a:pt x="1351533" y="766063"/>
                  </a:lnTo>
                  <a:lnTo>
                    <a:pt x="1357000" y="766063"/>
                  </a:lnTo>
                  <a:lnTo>
                    <a:pt x="1364361" y="752855"/>
                  </a:lnTo>
                  <a:lnTo>
                    <a:pt x="1362303" y="751712"/>
                  </a:lnTo>
                  <a:close/>
                </a:path>
                <a:path w="1376679" h="772795">
                  <a:moveTo>
                    <a:pt x="9144" y="0"/>
                  </a:moveTo>
                  <a:lnTo>
                    <a:pt x="0" y="16763"/>
                  </a:lnTo>
                  <a:lnTo>
                    <a:pt x="1324357" y="752421"/>
                  </a:lnTo>
                  <a:lnTo>
                    <a:pt x="1343196" y="752042"/>
                  </a:lnTo>
                  <a:lnTo>
                    <a:pt x="1333478" y="735699"/>
                  </a:lnTo>
                  <a:lnTo>
                    <a:pt x="9144" y="0"/>
                  </a:lnTo>
                  <a:close/>
                </a:path>
                <a:path w="1376679" h="772795">
                  <a:moveTo>
                    <a:pt x="1333478" y="735699"/>
                  </a:moveTo>
                  <a:lnTo>
                    <a:pt x="1343196" y="752042"/>
                  </a:lnTo>
                  <a:lnTo>
                    <a:pt x="1359535" y="751712"/>
                  </a:lnTo>
                  <a:lnTo>
                    <a:pt x="1362303" y="751712"/>
                  </a:lnTo>
                  <a:lnTo>
                    <a:pt x="1333478" y="735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360629"/>
            <a:ext cx="54978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775F54"/>
                </a:solidFill>
                <a:latin typeface="Arial"/>
                <a:cs typeface="Arial"/>
              </a:rPr>
              <a:t>Product</a:t>
            </a:r>
            <a:r>
              <a:rPr sz="4400" spc="-6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775F54"/>
                </a:solidFill>
                <a:latin typeface="Arial"/>
                <a:cs typeface="Arial"/>
              </a:rPr>
              <a:t>Repositioning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3444366"/>
            <a:ext cx="498221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Arial"/>
                <a:cs typeface="Arial"/>
              </a:rPr>
              <a:t>Why repositioning is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required?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1622806"/>
            <a:ext cx="7667625" cy="435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038225" indent="-320040" algn="just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65" dirty="0">
                <a:latin typeface="Arial"/>
                <a:cs typeface="Arial"/>
              </a:rPr>
              <a:t>To </a:t>
            </a:r>
            <a:r>
              <a:rPr sz="2900" dirty="0">
                <a:latin typeface="Arial"/>
                <a:cs typeface="Arial"/>
              </a:rPr>
              <a:t>face the competitors, who </a:t>
            </a:r>
            <a:r>
              <a:rPr sz="2900" spc="-10" dirty="0">
                <a:latin typeface="Arial"/>
                <a:cs typeface="Arial"/>
              </a:rPr>
              <a:t>offer </a:t>
            </a:r>
            <a:r>
              <a:rPr sz="2900" dirty="0">
                <a:latin typeface="Arial"/>
                <a:cs typeface="Arial"/>
              </a:rPr>
              <a:t>new  products or</a:t>
            </a:r>
            <a:r>
              <a:rPr sz="2900" spc="-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service.</a:t>
            </a:r>
            <a:endParaRPr sz="2900">
              <a:latin typeface="Arial"/>
              <a:cs typeface="Arial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Changing lifestyle of people, you need to</a:t>
            </a:r>
            <a:r>
              <a:rPr sz="2900" spc="-2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suit  the current trend. Eg) Evolution of Xerox and  Apple.</a:t>
            </a:r>
            <a:endParaRPr sz="2900">
              <a:latin typeface="Arial"/>
              <a:cs typeface="Arial"/>
            </a:endParaRPr>
          </a:p>
          <a:p>
            <a:pPr marL="332740" marR="823594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When brand need to change their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target  segment (happens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rarely)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Company want to advertise new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offerings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65" dirty="0">
                <a:latin typeface="Arial"/>
                <a:cs typeface="Arial"/>
              </a:rPr>
              <a:t>To </a:t>
            </a:r>
            <a:r>
              <a:rPr sz="2900" dirty="0">
                <a:latin typeface="Arial"/>
                <a:cs typeface="Arial"/>
              </a:rPr>
              <a:t>motivate customers to buy a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product.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998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Perceptual</a:t>
            </a:r>
            <a:r>
              <a:rPr spc="-75" dirty="0"/>
              <a:t> </a:t>
            </a:r>
            <a:r>
              <a:rPr dirty="0"/>
              <a:t>Mapping</a:t>
            </a:r>
          </a:p>
        </p:txBody>
      </p:sp>
      <p:sp>
        <p:nvSpPr>
          <p:cNvPr id="3" name="object 3"/>
          <p:cNvSpPr/>
          <p:nvPr/>
        </p:nvSpPr>
        <p:spPr>
          <a:xfrm>
            <a:off x="1862666" y="1940560"/>
            <a:ext cx="5615940" cy="4538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524038"/>
            <a:ext cx="8382000" cy="5155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73952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Apple </a:t>
            </a:r>
            <a:r>
              <a:rPr spc="-5" dirty="0"/>
              <a:t>Iphone </a:t>
            </a:r>
            <a:r>
              <a:rPr dirty="0"/>
              <a:t>Perceptual</a:t>
            </a:r>
            <a:r>
              <a:rPr spc="-45" dirty="0"/>
              <a:t> </a:t>
            </a:r>
            <a:r>
              <a:rPr dirty="0"/>
              <a:t>Map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681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Positioning of</a:t>
            </a:r>
            <a:r>
              <a:rPr spc="-80" dirty="0"/>
              <a:t> </a:t>
            </a:r>
            <a:r>
              <a:rPr dirty="0"/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442834" cy="3891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5" dirty="0">
                <a:latin typeface="Arial"/>
                <a:cs typeface="Arial"/>
              </a:rPr>
              <a:t>It’s </a:t>
            </a:r>
            <a:r>
              <a:rPr sz="2900" spc="-5" dirty="0">
                <a:latin typeface="Arial"/>
                <a:cs typeface="Arial"/>
              </a:rPr>
              <a:t>difficult </a:t>
            </a:r>
            <a:r>
              <a:rPr sz="2900" dirty="0">
                <a:latin typeface="Arial"/>
                <a:cs typeface="Arial"/>
              </a:rPr>
              <a:t>to position a service because</a:t>
            </a:r>
            <a:r>
              <a:rPr sz="2900" spc="-200" dirty="0">
                <a:latin typeface="Arial"/>
                <a:cs typeface="Arial"/>
              </a:rPr>
              <a:t> </a:t>
            </a:r>
            <a:r>
              <a:rPr sz="2900" spc="-15" dirty="0">
                <a:latin typeface="Arial"/>
                <a:cs typeface="Arial"/>
              </a:rPr>
              <a:t>it’s </a:t>
            </a:r>
            <a:r>
              <a:rPr sz="29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intangible.</a:t>
            </a:r>
            <a:endParaRPr sz="2900">
              <a:latin typeface="Arial"/>
              <a:cs typeface="Arial"/>
            </a:endParaRPr>
          </a:p>
          <a:p>
            <a:pPr marL="332740" marR="15430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Only Image </a:t>
            </a:r>
            <a:r>
              <a:rPr sz="2900" spc="-5" dirty="0">
                <a:latin typeface="Arial"/>
                <a:cs typeface="Arial"/>
              </a:rPr>
              <a:t>differentiation </a:t>
            </a:r>
            <a:r>
              <a:rPr sz="2900" dirty="0">
                <a:latin typeface="Arial"/>
                <a:cs typeface="Arial"/>
              </a:rPr>
              <a:t>helps to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position  better among their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competitors.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42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Examples:</a:t>
            </a:r>
            <a:endParaRPr sz="29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Flipkart.com –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Reliable</a:t>
            </a:r>
            <a:endParaRPr sz="26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Pizza Hut – Fast in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Delivery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940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Perceived</a:t>
            </a:r>
            <a:r>
              <a:rPr spc="-90" dirty="0"/>
              <a:t> </a:t>
            </a:r>
            <a:r>
              <a:rPr dirty="0"/>
              <a:t>Price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34630" cy="3891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35242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Perceived price should reflect the value</a:t>
            </a:r>
            <a:r>
              <a:rPr sz="29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that  the customer receives from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purchase.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Perceived price reflect on Purchase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intentions  and Purchase</a:t>
            </a:r>
            <a:r>
              <a:rPr sz="2900" spc="-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Satisfaction.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REFERENCE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PRICE:-</a:t>
            </a:r>
            <a:endParaRPr sz="29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Internal – From customers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memory</a:t>
            </a:r>
            <a:endParaRPr sz="26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sz="2600" dirty="0">
                <a:latin typeface="Arial"/>
                <a:cs typeface="Arial"/>
              </a:rPr>
              <a:t>External – From companies and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environment.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4069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Perceived</a:t>
            </a:r>
            <a:r>
              <a:rPr spc="-85" dirty="0"/>
              <a:t> </a:t>
            </a:r>
            <a:r>
              <a:rPr dirty="0"/>
              <a:t>Quality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4329"/>
            <a:ext cx="7948930" cy="460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40767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Intrinsic </a:t>
            </a:r>
            <a:r>
              <a:rPr sz="2700" spc="-5" dirty="0">
                <a:latin typeface="Arial"/>
                <a:cs typeface="Arial"/>
              </a:rPr>
              <a:t>Cues </a:t>
            </a:r>
            <a:r>
              <a:rPr sz="2700" dirty="0">
                <a:latin typeface="Arial"/>
                <a:cs typeface="Arial"/>
              </a:rPr>
              <a:t>–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People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actually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experience </a:t>
            </a:r>
            <a:r>
              <a:rPr sz="2700" dirty="0">
                <a:latin typeface="Arial"/>
                <a:cs typeface="Arial"/>
              </a:rPr>
              <a:t>the  </a:t>
            </a:r>
            <a:r>
              <a:rPr sz="2700" spc="-5" dirty="0">
                <a:latin typeface="Arial"/>
                <a:cs typeface="Arial"/>
              </a:rPr>
              <a:t>product </a:t>
            </a:r>
            <a:r>
              <a:rPr sz="2700" dirty="0">
                <a:latin typeface="Arial"/>
                <a:cs typeface="Arial"/>
              </a:rPr>
              <a:t>here. Physical Attributes of the</a:t>
            </a:r>
            <a:r>
              <a:rPr sz="2700" spc="-2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product.</a:t>
            </a:r>
            <a:endParaRPr sz="27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spc="-5" dirty="0">
                <a:latin typeface="Arial"/>
                <a:cs typeface="Arial"/>
              </a:rPr>
              <a:t>Eg) Shape, Size, and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Color.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93B6D2"/>
              </a:buClr>
              <a:buFont typeface="Arial"/>
              <a:buChar char=""/>
            </a:pPr>
            <a:endParaRPr sz="4000">
              <a:latin typeface="Arial"/>
              <a:cs typeface="Arial"/>
            </a:endParaRPr>
          </a:p>
          <a:p>
            <a:pPr marL="332740" marR="635635" indent="-320040">
              <a:lnSpc>
                <a:spcPct val="10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Extrinsic </a:t>
            </a:r>
            <a:r>
              <a:rPr sz="2700" spc="-5" dirty="0">
                <a:latin typeface="Arial"/>
                <a:cs typeface="Arial"/>
              </a:rPr>
              <a:t>Cues </a:t>
            </a: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Absence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actual</a:t>
            </a:r>
            <a:r>
              <a:rPr sz="27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experience </a:t>
            </a:r>
            <a:r>
              <a:rPr sz="2700" spc="-5" dirty="0">
                <a:latin typeface="Arial"/>
                <a:cs typeface="Arial"/>
              </a:rPr>
              <a:t> with a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product.</a:t>
            </a:r>
            <a:endParaRPr sz="2700">
              <a:latin typeface="Arial"/>
              <a:cs typeface="Arial"/>
            </a:endParaRPr>
          </a:p>
          <a:p>
            <a:pPr marL="652780" marR="5080" lvl="1" indent="-274955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spc="-5" dirty="0">
                <a:latin typeface="Arial"/>
                <a:cs typeface="Arial"/>
              </a:rPr>
              <a:t>Consumer often “evaluate” quality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basis of  </a:t>
            </a:r>
            <a:r>
              <a:rPr sz="2400" dirty="0">
                <a:latin typeface="Arial"/>
                <a:cs typeface="Arial"/>
              </a:rPr>
              <a:t>factors </a:t>
            </a:r>
            <a:r>
              <a:rPr sz="2400" spc="-5" dirty="0">
                <a:latin typeface="Arial"/>
                <a:cs typeface="Arial"/>
              </a:rPr>
              <a:t>quite external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product itself, such as </a:t>
            </a:r>
            <a:r>
              <a:rPr sz="2400" dirty="0">
                <a:latin typeface="Arial"/>
                <a:cs typeface="Arial"/>
              </a:rPr>
              <a:t>its  </a:t>
            </a:r>
            <a:r>
              <a:rPr sz="2400" spc="-5" dirty="0">
                <a:latin typeface="Arial"/>
                <a:cs typeface="Arial"/>
              </a:rPr>
              <a:t>price,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image </a:t>
            </a:r>
            <a:r>
              <a:rPr sz="2400" dirty="0">
                <a:latin typeface="Arial"/>
                <a:cs typeface="Arial"/>
              </a:rPr>
              <a:t>of the store(s) that carries it, or the  </a:t>
            </a:r>
            <a:r>
              <a:rPr sz="2400" spc="-5" dirty="0">
                <a:latin typeface="Arial"/>
                <a:cs typeface="Arial"/>
              </a:rPr>
              <a:t>image </a:t>
            </a:r>
            <a:r>
              <a:rPr sz="2400" dirty="0">
                <a:latin typeface="Arial"/>
                <a:cs typeface="Arial"/>
              </a:rPr>
              <a:t>(that is, the </a:t>
            </a:r>
            <a:r>
              <a:rPr sz="2400" spc="-5" dirty="0">
                <a:latin typeface="Arial"/>
                <a:cs typeface="Arial"/>
              </a:rPr>
              <a:t>reputation)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manufacturer </a:t>
            </a:r>
            <a:r>
              <a:rPr sz="2400" dirty="0">
                <a:latin typeface="Arial"/>
                <a:cs typeface="Arial"/>
              </a:rPr>
              <a:t>that  </a:t>
            </a:r>
            <a:r>
              <a:rPr sz="2400" spc="-5" dirty="0">
                <a:latin typeface="Arial"/>
                <a:cs typeface="Arial"/>
              </a:rPr>
              <a:t>produces </a:t>
            </a:r>
            <a:r>
              <a:rPr sz="2400" dirty="0"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58" y="1676400"/>
            <a:ext cx="723138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360629"/>
            <a:ext cx="74523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Tell </a:t>
            </a:r>
            <a:r>
              <a:rPr dirty="0"/>
              <a:t>me, which one is</a:t>
            </a:r>
            <a:r>
              <a:rPr spc="40" dirty="0"/>
              <a:t> </a:t>
            </a:r>
            <a:r>
              <a:rPr dirty="0"/>
              <a:t>lengthy?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1175" y="6346647"/>
            <a:ext cx="3295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Muller </a:t>
            </a:r>
            <a:r>
              <a:rPr sz="3200" dirty="0">
                <a:latin typeface="Arial"/>
                <a:cs typeface="Arial"/>
              </a:rPr>
              <a:t>Iyer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Illusion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64268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Price/Quality</a:t>
            </a:r>
            <a:r>
              <a:rPr spc="-75" dirty="0"/>
              <a:t> </a:t>
            </a:r>
            <a:r>
              <a:rPr dirty="0"/>
              <a:t>Relationship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991475" cy="480187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347980" indent="-320040">
              <a:lnSpc>
                <a:spcPts val="3140"/>
              </a:lnSpc>
              <a:spcBef>
                <a:spcPts val="4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Most consumers rely on price as an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indicator  of product</a:t>
            </a:r>
            <a:r>
              <a:rPr sz="2900" spc="-85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quality.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3900">
              <a:latin typeface="Arial"/>
              <a:cs typeface="Arial"/>
            </a:endParaRPr>
          </a:p>
          <a:p>
            <a:pPr marL="332740" marR="5080" indent="-320040">
              <a:lnSpc>
                <a:spcPct val="9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Consumers use price as a surrogate indicator  of quality when they have less information of  the product. Eg:-purchase of apparels of a</a:t>
            </a:r>
            <a:r>
              <a:rPr sz="2900" spc="-2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new  </a:t>
            </a:r>
            <a:r>
              <a:rPr sz="2900" spc="5" dirty="0">
                <a:latin typeface="Arial"/>
                <a:cs typeface="Arial"/>
              </a:rPr>
              <a:t>brand.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3950">
              <a:latin typeface="Arial"/>
              <a:cs typeface="Arial"/>
            </a:endParaRPr>
          </a:p>
          <a:p>
            <a:pPr marL="332740" marR="163830" indent="-320040">
              <a:lnSpc>
                <a:spcPts val="313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When consumers are familiar with </a:t>
            </a:r>
            <a:r>
              <a:rPr sz="2900" spc="-5" dirty="0">
                <a:latin typeface="Arial"/>
                <a:cs typeface="Arial"/>
              </a:rPr>
              <a:t>the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product  or have used it before price declines as a  determining factor in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evaluation.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7534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Perceived</a:t>
            </a:r>
            <a:r>
              <a:rPr spc="-90" dirty="0"/>
              <a:t> </a:t>
            </a:r>
            <a:r>
              <a:rPr dirty="0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89875" cy="294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Arial"/>
                <a:cs typeface="Arial"/>
              </a:rPr>
              <a:t>“The uncertainty that consumers faces when  they cannot foresee the consequences of</a:t>
            </a:r>
            <a:r>
              <a:rPr sz="2900" spc="-2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their  purchase</a:t>
            </a:r>
            <a:r>
              <a:rPr sz="2900" spc="-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decisions”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900" spc="-30" dirty="0">
                <a:latin typeface="Arial"/>
                <a:cs typeface="Arial"/>
              </a:rPr>
              <a:t>Types </a:t>
            </a:r>
            <a:r>
              <a:rPr sz="2900" dirty="0">
                <a:latin typeface="Arial"/>
                <a:cs typeface="Arial"/>
              </a:rPr>
              <a:t>of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Risk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900" dirty="0">
                <a:latin typeface="Arial"/>
                <a:cs typeface="Arial"/>
              </a:rPr>
              <a:t>1) Functional 2) Physical 3) Financial 4)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Social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900" dirty="0">
                <a:latin typeface="Arial"/>
                <a:cs typeface="Arial"/>
              </a:rPr>
              <a:t>5) Psychological 6)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30" dirty="0">
                <a:latin typeface="Arial"/>
                <a:cs typeface="Arial"/>
              </a:rPr>
              <a:t>Time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474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Handling</a:t>
            </a:r>
            <a:r>
              <a:rPr spc="-85" dirty="0"/>
              <a:t> </a:t>
            </a:r>
            <a:r>
              <a:rPr dirty="0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6688455" cy="32111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Consumers seeks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information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Consumers are brand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loyal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Consumers select by brand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image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Consumers rely on store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image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Consumers buy most expensive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model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Consumers seeks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reassurance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7133" y="6000699"/>
            <a:ext cx="3268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775F54"/>
                </a:solidFill>
                <a:latin typeface="Arial"/>
                <a:cs typeface="Arial"/>
              </a:rPr>
              <a:t>Write </a:t>
            </a:r>
            <a:r>
              <a:rPr sz="4400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4400" spc="-4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55" dirty="0">
                <a:solidFill>
                  <a:srgbClr val="775F54"/>
                </a:solidFill>
                <a:latin typeface="Arial"/>
                <a:cs typeface="Arial"/>
              </a:rPr>
              <a:t>story.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38"/>
            <a:ext cx="5867400" cy="6056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663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706359" cy="1352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process by which an individual selects,  organizes, and interprets stimuli into a  meaningful and coherent picture of the</a:t>
            </a:r>
            <a:r>
              <a:rPr sz="2900" spc="-2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world.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928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Dynamics of</a:t>
            </a:r>
            <a:r>
              <a:rPr spc="-90" dirty="0"/>
              <a:t> </a:t>
            </a:r>
            <a:r>
              <a:rPr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29550" cy="4653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Sensation – immediate and direct response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of  the sensory organs to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stimuli.</a:t>
            </a:r>
            <a:endParaRPr sz="2900">
              <a:latin typeface="Arial"/>
              <a:cs typeface="Arial"/>
            </a:endParaRPr>
          </a:p>
          <a:p>
            <a:pPr marL="332740" marR="94805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Stimulus – any unit of input to any of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  senses.</a:t>
            </a:r>
            <a:endParaRPr sz="2900">
              <a:latin typeface="Arial"/>
              <a:cs typeface="Arial"/>
            </a:endParaRPr>
          </a:p>
          <a:p>
            <a:pPr marL="332740" marR="23495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Sensory receptors – Eyes, Ears, Nose,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Mouth  and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Skin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ABSOLUTE</a:t>
            </a:r>
            <a:r>
              <a:rPr sz="2900" spc="-229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THRESHOLD:-</a:t>
            </a:r>
            <a:endParaRPr sz="2900">
              <a:latin typeface="Arial"/>
              <a:cs typeface="Arial"/>
            </a:endParaRPr>
          </a:p>
          <a:p>
            <a:pPr marL="652780" marR="466090" indent="-274955">
              <a:lnSpc>
                <a:spcPct val="100000"/>
              </a:lnSpc>
              <a:spcBef>
                <a:spcPts val="615"/>
              </a:spcBef>
            </a:pPr>
            <a:r>
              <a:rPr sz="1800" spc="365" dirty="0">
                <a:solidFill>
                  <a:srgbClr val="93B6D2"/>
                </a:solidFill>
                <a:latin typeface="Arial"/>
                <a:cs typeface="Arial"/>
              </a:rPr>
              <a:t> </a:t>
            </a:r>
            <a:r>
              <a:rPr sz="2600" dirty="0">
                <a:latin typeface="Arial"/>
                <a:cs typeface="Arial"/>
              </a:rPr>
              <a:t>The lowest level at which an individual can  experience a sensation. [ Detecting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difference  </a:t>
            </a:r>
            <a:r>
              <a:rPr sz="2600" dirty="0">
                <a:latin typeface="Arial"/>
                <a:cs typeface="Arial"/>
              </a:rPr>
              <a:t>between “something and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nothing”]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987" y="1536802"/>
            <a:ext cx="7992109" cy="4772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8140" indent="-320040">
              <a:lnSpc>
                <a:spcPct val="100000"/>
              </a:lnSpc>
              <a:spcBef>
                <a:spcPts val="78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58140" algn="l"/>
              </a:tabLst>
            </a:pPr>
            <a:r>
              <a:rPr sz="2900" dirty="0">
                <a:latin typeface="Arial"/>
                <a:cs typeface="Arial"/>
              </a:rPr>
              <a:t>Sensory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Adaptation:-</a:t>
            </a:r>
            <a:endParaRPr sz="2900">
              <a:latin typeface="Arial"/>
              <a:cs typeface="Arial"/>
            </a:endParaRPr>
          </a:p>
          <a:p>
            <a:pPr marL="678180" lvl="1" indent="-275590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9230"/>
              <a:buChar char=""/>
              <a:tabLst>
                <a:tab pos="678815" algn="l"/>
              </a:tabLst>
            </a:pPr>
            <a:r>
              <a:rPr sz="2600" dirty="0">
                <a:latin typeface="Arial"/>
                <a:cs typeface="Arial"/>
              </a:rPr>
              <a:t>Getting used to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senses.</a:t>
            </a:r>
            <a:endParaRPr sz="2600">
              <a:latin typeface="Arial"/>
              <a:cs typeface="Arial"/>
            </a:endParaRPr>
          </a:p>
          <a:p>
            <a:pPr marL="358140" indent="-320040">
              <a:lnSpc>
                <a:spcPct val="100000"/>
              </a:lnSpc>
              <a:spcBef>
                <a:spcPts val="68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58140" algn="l"/>
              </a:tabLst>
            </a:pPr>
            <a:r>
              <a:rPr sz="2900" dirty="0">
                <a:latin typeface="Arial"/>
                <a:cs typeface="Arial"/>
              </a:rPr>
              <a:t>The </a:t>
            </a:r>
            <a:r>
              <a:rPr sz="2900" spc="-5" dirty="0">
                <a:latin typeface="Arial"/>
                <a:cs typeface="Arial"/>
              </a:rPr>
              <a:t>Differential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spc="5" dirty="0">
                <a:latin typeface="Arial"/>
                <a:cs typeface="Arial"/>
              </a:rPr>
              <a:t>Threshold:-</a:t>
            </a:r>
            <a:endParaRPr sz="2900">
              <a:latin typeface="Arial"/>
              <a:cs typeface="Arial"/>
            </a:endParaRPr>
          </a:p>
          <a:p>
            <a:pPr marL="678180" marR="274955" lvl="1" indent="-274955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9230"/>
              <a:buChar char=""/>
              <a:tabLst>
                <a:tab pos="678815" algn="l"/>
              </a:tabLst>
            </a:pPr>
            <a:r>
              <a:rPr sz="2600" dirty="0">
                <a:latin typeface="Arial"/>
                <a:cs typeface="Arial"/>
              </a:rPr>
              <a:t>Minimal </a:t>
            </a:r>
            <a:r>
              <a:rPr sz="2600" spc="-5" dirty="0">
                <a:latin typeface="Arial"/>
                <a:cs typeface="Arial"/>
              </a:rPr>
              <a:t>difference </a:t>
            </a:r>
            <a:r>
              <a:rPr sz="2600" dirty="0">
                <a:latin typeface="Arial"/>
                <a:cs typeface="Arial"/>
              </a:rPr>
              <a:t>detected between two </a:t>
            </a:r>
            <a:r>
              <a:rPr sz="2600" spc="-80" dirty="0">
                <a:latin typeface="Arial"/>
                <a:cs typeface="Arial"/>
              </a:rPr>
              <a:t>similar  </a:t>
            </a:r>
            <a:r>
              <a:rPr sz="2600" dirty="0">
                <a:latin typeface="Arial"/>
                <a:cs typeface="Arial"/>
              </a:rPr>
              <a:t>stimuli</a:t>
            </a:r>
            <a:endParaRPr sz="2600">
              <a:latin typeface="Arial"/>
              <a:cs typeface="Arial"/>
            </a:endParaRPr>
          </a:p>
          <a:p>
            <a:pPr marL="678180" lvl="1" indent="-275590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9230"/>
              <a:buChar char=""/>
              <a:tabLst>
                <a:tab pos="678815" algn="l"/>
              </a:tabLst>
            </a:pPr>
            <a:r>
              <a:rPr sz="2600" dirty="0">
                <a:latin typeface="Arial"/>
                <a:cs typeface="Arial"/>
              </a:rPr>
              <a:t>Ernest </a:t>
            </a:r>
            <a:r>
              <a:rPr sz="2600" spc="-10" dirty="0">
                <a:latin typeface="Arial"/>
                <a:cs typeface="Arial"/>
              </a:rPr>
              <a:t>Weber </a:t>
            </a:r>
            <a:r>
              <a:rPr sz="2600" spc="5" dirty="0">
                <a:latin typeface="Arial"/>
                <a:cs typeface="Arial"/>
              </a:rPr>
              <a:t>19</a:t>
            </a:r>
            <a:r>
              <a:rPr sz="2550" spc="7" baseline="26143" dirty="0">
                <a:latin typeface="Arial"/>
                <a:cs typeface="Arial"/>
              </a:rPr>
              <a:t>th</a:t>
            </a:r>
            <a:r>
              <a:rPr sz="2550" spc="337" baseline="26143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Century.</a:t>
            </a:r>
            <a:endParaRPr sz="2600">
              <a:latin typeface="Arial"/>
              <a:cs typeface="Arial"/>
            </a:endParaRPr>
          </a:p>
          <a:p>
            <a:pPr marL="3581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58140" algn="l"/>
              </a:tabLst>
            </a:pPr>
            <a:r>
              <a:rPr sz="2900" dirty="0">
                <a:latin typeface="Arial"/>
                <a:cs typeface="Arial"/>
              </a:rPr>
              <a:t>Marketing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Applications:-</a:t>
            </a:r>
            <a:endParaRPr sz="2900">
              <a:latin typeface="Arial"/>
              <a:cs typeface="Arial"/>
            </a:endParaRPr>
          </a:p>
          <a:p>
            <a:pPr marL="678180" marR="30480" lvl="1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678815" algn="l"/>
              </a:tabLst>
            </a:pPr>
            <a:r>
              <a:rPr sz="2600" dirty="0">
                <a:latin typeface="Arial"/>
                <a:cs typeface="Arial"/>
              </a:rPr>
              <a:t>Negative changes are not readily seen </a:t>
            </a:r>
            <a:r>
              <a:rPr sz="2600" spc="-5" dirty="0">
                <a:latin typeface="Arial"/>
                <a:cs typeface="Arial"/>
              </a:rPr>
              <a:t>(price </a:t>
            </a:r>
            <a:r>
              <a:rPr sz="2600" spc="-110" dirty="0">
                <a:latin typeface="Arial"/>
                <a:cs typeface="Arial"/>
              </a:rPr>
              <a:t>rise,  </a:t>
            </a:r>
            <a:r>
              <a:rPr sz="2600" dirty="0">
                <a:latin typeface="Arial"/>
                <a:cs typeface="Arial"/>
              </a:rPr>
              <a:t>reduce in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quantity)</a:t>
            </a:r>
            <a:endParaRPr sz="2600">
              <a:latin typeface="Arial"/>
              <a:cs typeface="Arial"/>
            </a:endParaRPr>
          </a:p>
          <a:p>
            <a:pPr marL="678180" lvl="1" indent="-27559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678815" algn="l"/>
              </a:tabLst>
            </a:pPr>
            <a:r>
              <a:rPr sz="2600" dirty="0">
                <a:latin typeface="Arial"/>
                <a:cs typeface="Arial"/>
              </a:rPr>
              <a:t>Positive changes are clearly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seen.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6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1357</Words>
  <Application>Microsoft Office PowerPoint</Application>
  <PresentationFormat>On-screen Show (4:3)</PresentationFormat>
  <Paragraphs>214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PERCEPTION</vt:lpstr>
      <vt:lpstr>Today’s class</vt:lpstr>
      <vt:lpstr>Whether the centre circle are same in  size?</vt:lpstr>
      <vt:lpstr>Whether the lengthy lines are  parallel.</vt:lpstr>
      <vt:lpstr>Tell me, which one is lengthy?</vt:lpstr>
      <vt:lpstr>PowerPoint Presentation</vt:lpstr>
      <vt:lpstr>PERCEPTION</vt:lpstr>
      <vt:lpstr>Dynamics of Perception</vt:lpstr>
      <vt:lpstr>PowerPoint Presentation</vt:lpstr>
      <vt:lpstr>PowerPoint Presentation</vt:lpstr>
      <vt:lpstr>PowerPoint Presentation</vt:lpstr>
      <vt:lpstr>PowerPoint Presentation</vt:lpstr>
      <vt:lpstr>Subliminal Perception</vt:lpstr>
      <vt:lpstr>Elements of Perception</vt:lpstr>
      <vt:lpstr>Perceptual Selection</vt:lpstr>
      <vt:lpstr>PowerPoint Presentation</vt:lpstr>
      <vt:lpstr>SELECTIVE PERCEPTION</vt:lpstr>
      <vt:lpstr>PowerPoint Presentation</vt:lpstr>
      <vt:lpstr>Perceptual Organization</vt:lpstr>
      <vt:lpstr>Figure and Ground</vt:lpstr>
      <vt:lpstr>Figure and Ground in Product  Placement</vt:lpstr>
      <vt:lpstr>Figure and Ground</vt:lpstr>
      <vt:lpstr>Grouping</vt:lpstr>
      <vt:lpstr>Closure</vt:lpstr>
      <vt:lpstr>PERCEPTUAL  INTERPRETATION</vt:lpstr>
      <vt:lpstr>Stereotypes</vt:lpstr>
      <vt:lpstr>Problematic Ad of UCB</vt:lpstr>
      <vt:lpstr>Physical Appearances</vt:lpstr>
      <vt:lpstr>Which one is orange juice?</vt:lpstr>
      <vt:lpstr>Descriptive Terms</vt:lpstr>
      <vt:lpstr>Which one is a courier  company?</vt:lpstr>
      <vt:lpstr>First Impressions</vt:lpstr>
      <vt:lpstr>Halo Effect</vt:lpstr>
      <vt:lpstr>The halo effect  helps Adidas  break into new product  categories.</vt:lpstr>
      <vt:lpstr>Consumer Imagery</vt:lpstr>
      <vt:lpstr>POSITIONING</vt:lpstr>
      <vt:lpstr>Umbrella Positioning</vt:lpstr>
      <vt:lpstr>Example: Lion Dates, Amul.</vt:lpstr>
      <vt:lpstr>Positioning Products and  Services</vt:lpstr>
      <vt:lpstr>Typology of Strategic  Positioning</vt:lpstr>
      <vt:lpstr>PowerPoint Presentation</vt:lpstr>
      <vt:lpstr>Packaging As Positioning  Element</vt:lpstr>
      <vt:lpstr>PowerPoint Presentation</vt:lpstr>
      <vt:lpstr>PowerPoint Presentation</vt:lpstr>
      <vt:lpstr>Perceptual Mapping</vt:lpstr>
      <vt:lpstr>Apple Iphone Perceptual Map</vt:lpstr>
      <vt:lpstr>Positioning of Services</vt:lpstr>
      <vt:lpstr>Perceived Price</vt:lpstr>
      <vt:lpstr>Perceived Quality</vt:lpstr>
      <vt:lpstr>Price/Quality Relationship</vt:lpstr>
      <vt:lpstr>Perceived Risk</vt:lpstr>
      <vt:lpstr>Handling Risk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</dc:title>
  <dc:creator>admin</dc:creator>
  <cp:lastModifiedBy>ismail - [2010]</cp:lastModifiedBy>
  <cp:revision>1</cp:revision>
  <dcterms:created xsi:type="dcterms:W3CDTF">2020-05-11T01:58:23Z</dcterms:created>
  <dcterms:modified xsi:type="dcterms:W3CDTF">2020-05-11T02:14:03Z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2012-09-18T00:00:00Z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2020-05-11T00:00:00Z</vt:filetime>
  </property>
</Properties>
</file>